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4"/>
  </p:sldMasterIdLst>
  <p:notesMasterIdLst>
    <p:notesMasterId r:id="rId26"/>
  </p:notesMasterIdLst>
  <p:sldIdLst>
    <p:sldId id="256" r:id="rId5"/>
    <p:sldId id="324" r:id="rId6"/>
    <p:sldId id="325" r:id="rId7"/>
    <p:sldId id="326" r:id="rId8"/>
    <p:sldId id="327" r:id="rId9"/>
    <p:sldId id="328" r:id="rId10"/>
    <p:sldId id="329" r:id="rId11"/>
    <p:sldId id="330" r:id="rId12"/>
    <p:sldId id="331" r:id="rId13"/>
    <p:sldId id="332" r:id="rId14"/>
    <p:sldId id="333" r:id="rId15"/>
    <p:sldId id="334" r:id="rId16"/>
    <p:sldId id="335" r:id="rId17"/>
    <p:sldId id="336" r:id="rId18"/>
    <p:sldId id="337" r:id="rId19"/>
    <p:sldId id="338" r:id="rId20"/>
    <p:sldId id="343" r:id="rId21"/>
    <p:sldId id="339" r:id="rId22"/>
    <p:sldId id="340" r:id="rId23"/>
    <p:sldId id="342" r:id="rId24"/>
    <p:sldId id="341" r:id="rId25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AËTAN PETRI - HI" initials="GP" lastIdx="2" clrIdx="0">
    <p:extLst>
      <p:ext uri="{19B8F6BF-5375-455C-9EA6-DF929625EA0E}">
        <p15:presenceInfo xmlns:p15="http://schemas.microsoft.com/office/powerpoint/2012/main" userId="S::gap12@hi.is::b9316c2e-1050-44c5-ae3c-2626e812628f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0099F"/>
    <a:srgbClr val="10089F"/>
    <a:srgbClr val="0000CC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7599" autoAdjust="0"/>
  </p:normalViewPr>
  <p:slideViewPr>
    <p:cSldViewPr snapToGrid="0">
      <p:cViewPr varScale="1">
        <p:scale>
          <a:sx n="113" d="100"/>
          <a:sy n="113" d="100"/>
        </p:scale>
        <p:origin x="578" y="3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e8120919b4_1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e8120919b4_1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PVS </a:t>
            </a:r>
            <a:r>
              <a:rPr lang="de-DE" dirty="0" err="1"/>
              <a:t>is</a:t>
            </a:r>
            <a:r>
              <a:rPr lang="de-DE" dirty="0"/>
              <a:t> a </a:t>
            </a:r>
            <a:r>
              <a:rPr lang="de-DE" dirty="0" err="1"/>
              <a:t>set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panels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independant</a:t>
            </a:r>
            <a:r>
              <a:rPr lang="de-DE" dirty="0"/>
              <a:t> </a:t>
            </a:r>
            <a:r>
              <a:rPr lang="de-DE" dirty="0" err="1"/>
              <a:t>orientation</a:t>
            </a:r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505762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Battery</a:t>
            </a:r>
            <a:r>
              <a:rPr lang="de-DE" dirty="0"/>
              <a:t> </a:t>
            </a:r>
            <a:r>
              <a:rPr lang="de-DE" dirty="0" err="1"/>
              <a:t>model</a:t>
            </a:r>
            <a:endParaRPr lang="de-DE" dirty="0"/>
          </a:p>
          <a:p>
            <a:r>
              <a:rPr lang="de-DE" dirty="0"/>
              <a:t>Negative power: </a:t>
            </a:r>
            <a:r>
              <a:rPr lang="de-DE" dirty="0" err="1"/>
              <a:t>battery</a:t>
            </a:r>
            <a:r>
              <a:rPr lang="de-DE" dirty="0"/>
              <a:t> </a:t>
            </a:r>
            <a:r>
              <a:rPr lang="de-DE" dirty="0" err="1"/>
              <a:t>charging</a:t>
            </a:r>
            <a:endParaRPr lang="de-DE" dirty="0"/>
          </a:p>
          <a:p>
            <a:r>
              <a:rPr lang="de-DE" dirty="0"/>
              <a:t>Positive power: </a:t>
            </a:r>
            <a:r>
              <a:rPr lang="de-DE" dirty="0" err="1"/>
              <a:t>battery</a:t>
            </a:r>
            <a:r>
              <a:rPr lang="de-DE" dirty="0"/>
              <a:t> </a:t>
            </a:r>
            <a:r>
              <a:rPr lang="de-DE" dirty="0" err="1"/>
              <a:t>draining</a:t>
            </a:r>
            <a:endParaRPr lang="de-DE" dirty="0"/>
          </a:p>
          <a:p>
            <a:r>
              <a:rPr lang="de-DE" dirty="0"/>
              <a:t>Case </a:t>
            </a:r>
            <a:r>
              <a:rPr lang="de-DE" dirty="0" err="1"/>
              <a:t>dependant</a:t>
            </a:r>
            <a:r>
              <a:rPr lang="de-DE" dirty="0"/>
              <a:t> (</a:t>
            </a:r>
            <a:r>
              <a:rPr lang="de-DE" dirty="0" err="1"/>
              <a:t>thus</a:t>
            </a:r>
            <a:r>
              <a:rPr lang="de-DE" dirty="0"/>
              <a:t> </a:t>
            </a:r>
            <a:r>
              <a:rPr lang="de-DE" dirty="0" err="1"/>
              <a:t>very</a:t>
            </a:r>
            <a:r>
              <a:rPr lang="de-DE" dirty="0"/>
              <a:t> </a:t>
            </a:r>
            <a:r>
              <a:rPr lang="de-DE" dirty="0" err="1"/>
              <a:t>computationally</a:t>
            </a:r>
            <a:r>
              <a:rPr lang="de-DE" dirty="0"/>
              <a:t> expensive)</a:t>
            </a:r>
          </a:p>
          <a:p>
            <a:pPr lvl="1"/>
            <a:r>
              <a:rPr lang="de-DE" dirty="0" err="1"/>
              <a:t>If</a:t>
            </a:r>
            <a:r>
              <a:rPr lang="de-DE" dirty="0"/>
              <a:t> power </a:t>
            </a:r>
            <a:r>
              <a:rPr lang="de-DE" dirty="0" err="1"/>
              <a:t>less</a:t>
            </a:r>
            <a:r>
              <a:rPr lang="de-DE" dirty="0"/>
              <a:t> </a:t>
            </a:r>
            <a:r>
              <a:rPr lang="de-DE" dirty="0" err="1"/>
              <a:t>than</a:t>
            </a:r>
            <a:r>
              <a:rPr lang="de-DE" dirty="0"/>
              <a:t> 0</a:t>
            </a:r>
          </a:p>
          <a:p>
            <a:pPr lvl="2"/>
            <a:r>
              <a:rPr lang="de-DE" dirty="0" err="1"/>
              <a:t>Battery</a:t>
            </a:r>
            <a:r>
              <a:rPr lang="de-DE" dirty="0"/>
              <a:t> </a:t>
            </a:r>
            <a:r>
              <a:rPr lang="de-DE" dirty="0" err="1"/>
              <a:t>charging</a:t>
            </a:r>
            <a:r>
              <a:rPr lang="de-DE" dirty="0"/>
              <a:t> </a:t>
            </a:r>
            <a:r>
              <a:rPr lang="de-DE" dirty="0" err="1"/>
              <a:t>when</a:t>
            </a:r>
            <a:r>
              <a:rPr lang="de-DE" dirty="0"/>
              <a:t> not </a:t>
            </a:r>
            <a:r>
              <a:rPr lang="de-DE" dirty="0" err="1"/>
              <a:t>full</a:t>
            </a:r>
            <a:endParaRPr lang="de-DE" dirty="0"/>
          </a:p>
          <a:p>
            <a:pPr lvl="1"/>
            <a:r>
              <a:rPr lang="de-DE" dirty="0" err="1"/>
              <a:t>If</a:t>
            </a:r>
            <a:r>
              <a:rPr lang="de-DE" dirty="0"/>
              <a:t> power </a:t>
            </a:r>
            <a:r>
              <a:rPr lang="de-DE" dirty="0" err="1"/>
              <a:t>greater</a:t>
            </a:r>
            <a:r>
              <a:rPr lang="de-DE" dirty="0"/>
              <a:t> </a:t>
            </a:r>
            <a:r>
              <a:rPr lang="de-DE" dirty="0" err="1"/>
              <a:t>than</a:t>
            </a:r>
            <a:r>
              <a:rPr lang="de-DE" dirty="0"/>
              <a:t> 0</a:t>
            </a:r>
          </a:p>
          <a:p>
            <a:pPr lvl="2"/>
            <a:r>
              <a:rPr lang="de-DE" dirty="0" err="1"/>
              <a:t>Battery</a:t>
            </a:r>
            <a:r>
              <a:rPr lang="de-DE" dirty="0"/>
              <a:t> </a:t>
            </a:r>
            <a:r>
              <a:rPr lang="de-DE" dirty="0" err="1"/>
              <a:t>draining</a:t>
            </a:r>
            <a:r>
              <a:rPr lang="de-DE" dirty="0"/>
              <a:t> </a:t>
            </a:r>
            <a:r>
              <a:rPr lang="de-DE" dirty="0" err="1"/>
              <a:t>when</a:t>
            </a:r>
            <a:r>
              <a:rPr lang="de-DE" dirty="0"/>
              <a:t> not </a:t>
            </a:r>
            <a:r>
              <a:rPr lang="de-DE" dirty="0" err="1"/>
              <a:t>empty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206296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Supply </a:t>
            </a:r>
            <a:r>
              <a:rPr lang="de-DE" dirty="0" err="1"/>
              <a:t>system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combination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PVS power and </a:t>
            </a:r>
            <a:r>
              <a:rPr lang="de-DE" dirty="0" err="1"/>
              <a:t>battery</a:t>
            </a:r>
            <a:r>
              <a:rPr lang="de-DE" dirty="0"/>
              <a:t> power</a:t>
            </a:r>
          </a:p>
          <a:p>
            <a:r>
              <a:rPr lang="de-DE" dirty="0"/>
              <a:t>This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system</a:t>
            </a:r>
            <a:r>
              <a:rPr lang="de-DE" dirty="0"/>
              <a:t> </a:t>
            </a:r>
            <a:r>
              <a:rPr lang="de-DE" dirty="0" err="1"/>
              <a:t>provides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house</a:t>
            </a:r>
            <a:endParaRPr lang="de-DE" dirty="0"/>
          </a:p>
          <a:p>
            <a:r>
              <a:rPr lang="de-DE" dirty="0"/>
              <a:t>Always </a:t>
            </a:r>
            <a:r>
              <a:rPr lang="de-DE" dirty="0" err="1"/>
              <a:t>greater</a:t>
            </a:r>
            <a:r>
              <a:rPr lang="de-DE" dirty="0"/>
              <a:t> </a:t>
            </a:r>
            <a:r>
              <a:rPr lang="de-DE" dirty="0" err="1"/>
              <a:t>than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equal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0 </a:t>
            </a:r>
            <a:r>
              <a:rPr lang="de-DE" dirty="0" err="1"/>
              <a:t>except</a:t>
            </a:r>
            <a:r>
              <a:rPr lang="de-DE" dirty="0"/>
              <a:t> </a:t>
            </a:r>
            <a:r>
              <a:rPr lang="de-DE" dirty="0" err="1"/>
              <a:t>demand</a:t>
            </a:r>
            <a:r>
              <a:rPr lang="de-DE" dirty="0"/>
              <a:t> </a:t>
            </a:r>
            <a:r>
              <a:rPr lang="de-DE" dirty="0" err="1"/>
              <a:t>would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negative</a:t>
            </a:r>
          </a:p>
        </p:txBody>
      </p:sp>
    </p:spTree>
    <p:extLst>
      <p:ext uri="{BB962C8B-B14F-4D97-AF65-F5344CB8AC3E}">
        <p14:creationId xmlns:p14="http://schemas.microsoft.com/office/powerpoint/2010/main" val="4686645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This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grid</a:t>
            </a:r>
            <a:r>
              <a:rPr lang="de-DE" dirty="0"/>
              <a:t> </a:t>
            </a:r>
            <a:r>
              <a:rPr lang="de-DE" dirty="0" err="1"/>
              <a:t>sees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load</a:t>
            </a:r>
            <a:endParaRPr lang="de-DE" dirty="0"/>
          </a:p>
          <a:p>
            <a:r>
              <a:rPr lang="de-DE" dirty="0"/>
              <a:t>Negative </a:t>
            </a:r>
            <a:r>
              <a:rPr lang="de-DE" dirty="0" err="1"/>
              <a:t>values</a:t>
            </a:r>
            <a:r>
              <a:rPr lang="de-DE" dirty="0"/>
              <a:t> </a:t>
            </a:r>
            <a:r>
              <a:rPr lang="de-DE" dirty="0" err="1"/>
              <a:t>mean</a:t>
            </a:r>
            <a:r>
              <a:rPr lang="de-DE" dirty="0"/>
              <a:t> power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sold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grid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982865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Objective</a:t>
            </a:r>
            <a:r>
              <a:rPr lang="de-DE" dirty="0"/>
              <a:t> </a:t>
            </a:r>
            <a:r>
              <a:rPr lang="de-DE" dirty="0" err="1"/>
              <a:t>function</a:t>
            </a:r>
            <a:r>
              <a:rPr lang="de-DE" dirty="0"/>
              <a:t>: </a:t>
            </a:r>
            <a:r>
              <a:rPr lang="de-DE" dirty="0" err="1"/>
              <a:t>cost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electricity</a:t>
            </a:r>
            <a:r>
              <a:rPr lang="de-DE" dirty="0"/>
              <a:t> per </a:t>
            </a:r>
            <a:r>
              <a:rPr lang="de-DE" dirty="0" err="1"/>
              <a:t>day</a:t>
            </a:r>
            <a:endParaRPr lang="de-DE" dirty="0"/>
          </a:p>
          <a:p>
            <a:pPr lvl="1"/>
            <a:r>
              <a:rPr lang="de-DE" dirty="0"/>
              <a:t>Feed in </a:t>
            </a:r>
            <a:r>
              <a:rPr lang="de-DE" dirty="0" err="1"/>
              <a:t>tariff</a:t>
            </a:r>
            <a:r>
              <a:rPr lang="de-DE" dirty="0"/>
              <a:t> and </a:t>
            </a:r>
            <a:r>
              <a:rPr lang="de-DE" dirty="0" err="1"/>
              <a:t>cost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grid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location</a:t>
            </a:r>
            <a:endParaRPr lang="de-DE" dirty="0"/>
          </a:p>
          <a:p>
            <a:pPr lvl="0"/>
            <a:r>
              <a:rPr lang="de-DE" dirty="0" err="1"/>
              <a:t>Decision</a:t>
            </a:r>
            <a:r>
              <a:rPr lang="de-DE" dirty="0"/>
              <a:t> variables: </a:t>
            </a:r>
            <a:r>
              <a:rPr lang="de-DE" dirty="0" err="1"/>
              <a:t>Orientations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panels</a:t>
            </a:r>
            <a:r>
              <a:rPr lang="de-DE" dirty="0"/>
              <a:t> </a:t>
            </a:r>
            <a:r>
              <a:rPr lang="de-DE" dirty="0" err="1"/>
              <a:t>defined</a:t>
            </a:r>
            <a:r>
              <a:rPr lang="de-DE" dirty="0"/>
              <a:t> </a:t>
            </a:r>
            <a:r>
              <a:rPr lang="de-DE" dirty="0" err="1"/>
              <a:t>by</a:t>
            </a:r>
            <a:endParaRPr lang="de-DE" dirty="0"/>
          </a:p>
          <a:p>
            <a:pPr lvl="1"/>
            <a:r>
              <a:rPr lang="de-DE" dirty="0" err="1"/>
              <a:t>Azimuth</a:t>
            </a:r>
            <a:endParaRPr lang="de-DE" dirty="0"/>
          </a:p>
          <a:p>
            <a:pPr lvl="1"/>
            <a:r>
              <a:rPr lang="de-DE" dirty="0"/>
              <a:t>Tilt</a:t>
            </a:r>
          </a:p>
          <a:p>
            <a:pPr lvl="1"/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panels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use</a:t>
            </a:r>
            <a:endParaRPr lang="de-DE" dirty="0"/>
          </a:p>
          <a:p>
            <a:pPr lvl="0"/>
            <a:r>
              <a:rPr lang="de-DE" dirty="0"/>
              <a:t>Genetic </a:t>
            </a:r>
            <a:r>
              <a:rPr lang="de-DE" dirty="0" err="1"/>
              <a:t>algroithm</a:t>
            </a:r>
            <a:r>
              <a:rPr lang="de-DE" dirty="0"/>
              <a:t> </a:t>
            </a:r>
            <a:r>
              <a:rPr lang="de-DE" dirty="0" err="1"/>
              <a:t>used</a:t>
            </a:r>
            <a:r>
              <a:rPr lang="de-DE" dirty="0"/>
              <a:t> </a:t>
            </a:r>
            <a:r>
              <a:rPr lang="de-DE" dirty="0" err="1"/>
              <a:t>because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non </a:t>
            </a:r>
            <a:r>
              <a:rPr lang="de-DE" dirty="0" err="1"/>
              <a:t>linearity</a:t>
            </a:r>
            <a:r>
              <a:rPr lang="de-DE" dirty="0"/>
              <a:t> and </a:t>
            </a:r>
            <a:r>
              <a:rPr lang="de-DE" dirty="0" err="1"/>
              <a:t>both</a:t>
            </a:r>
            <a:r>
              <a:rPr lang="de-DE" dirty="0"/>
              <a:t> real and integer variables</a:t>
            </a:r>
          </a:p>
          <a:p>
            <a:pPr lvl="1"/>
            <a:r>
              <a:rPr lang="de-DE" dirty="0"/>
              <a:t>Parameters</a:t>
            </a:r>
          </a:p>
          <a:p>
            <a:pPr lvl="1"/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maximum </a:t>
            </a:r>
            <a:r>
              <a:rPr lang="de-DE" dirty="0" err="1"/>
              <a:t>panels</a:t>
            </a:r>
            <a:r>
              <a:rPr lang="de-DE" dirty="0"/>
              <a:t> </a:t>
            </a:r>
            <a:r>
              <a:rPr lang="de-DE" dirty="0" err="1"/>
              <a:t>driven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location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pv </a:t>
            </a:r>
            <a:r>
              <a:rPr lang="de-DE" dirty="0" err="1"/>
              <a:t>system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536780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100 </a:t>
            </a:r>
            <a:r>
              <a:rPr lang="de-DE" dirty="0" err="1"/>
              <a:t>runs</a:t>
            </a:r>
            <a:endParaRPr lang="de-DE" dirty="0"/>
          </a:p>
          <a:p>
            <a:r>
              <a:rPr lang="de-DE" dirty="0"/>
              <a:t>Very </a:t>
            </a:r>
            <a:r>
              <a:rPr lang="de-DE" dirty="0" err="1"/>
              <a:t>concentrated</a:t>
            </a:r>
            <a:r>
              <a:rPr lang="de-DE" dirty="0"/>
              <a:t> </a:t>
            </a:r>
            <a:r>
              <a:rPr lang="de-DE" dirty="0" err="1"/>
              <a:t>orientation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panels</a:t>
            </a:r>
            <a:endParaRPr lang="de-DE" dirty="0"/>
          </a:p>
          <a:p>
            <a:r>
              <a:rPr lang="de-DE" dirty="0" err="1"/>
              <a:t>No</a:t>
            </a:r>
            <a:r>
              <a:rPr lang="de-DE" dirty="0"/>
              <a:t> power </a:t>
            </a:r>
            <a:r>
              <a:rPr lang="de-DE" dirty="0" err="1"/>
              <a:t>matching</a:t>
            </a:r>
            <a:r>
              <a:rPr lang="de-DE" dirty="0"/>
              <a:t> </a:t>
            </a:r>
            <a:r>
              <a:rPr lang="de-DE" dirty="0" err="1"/>
              <a:t>slight</a:t>
            </a:r>
            <a:r>
              <a:rPr lang="de-DE" dirty="0"/>
              <a:t> shift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higher</a:t>
            </a:r>
            <a:r>
              <a:rPr lang="de-DE" dirty="0"/>
              <a:t> </a:t>
            </a:r>
            <a:r>
              <a:rPr lang="de-DE" dirty="0" err="1"/>
              <a:t>demands</a:t>
            </a:r>
            <a:r>
              <a:rPr lang="de-DE" dirty="0"/>
              <a:t> in </a:t>
            </a:r>
            <a:r>
              <a:rPr lang="de-DE" dirty="0" err="1"/>
              <a:t>morning</a:t>
            </a:r>
            <a:endParaRPr lang="de-DE" dirty="0"/>
          </a:p>
          <a:p>
            <a:r>
              <a:rPr lang="de-DE" dirty="0" err="1"/>
              <a:t>Reason</a:t>
            </a:r>
            <a:r>
              <a:rPr lang="de-DE" dirty="0"/>
              <a:t>: </a:t>
            </a:r>
            <a:r>
              <a:rPr lang="de-DE" dirty="0" err="1"/>
              <a:t>Deviaiton</a:t>
            </a:r>
            <a:r>
              <a:rPr lang="de-DE" dirty="0"/>
              <a:t> in negative </a:t>
            </a:r>
            <a:r>
              <a:rPr lang="de-DE" dirty="0" err="1"/>
              <a:t>direction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not </a:t>
            </a:r>
            <a:r>
              <a:rPr lang="de-DE" dirty="0" err="1"/>
              <a:t>penalized</a:t>
            </a:r>
            <a:r>
              <a:rPr lang="de-DE" dirty="0"/>
              <a:t> but </a:t>
            </a:r>
            <a:r>
              <a:rPr lang="de-DE" dirty="0" err="1"/>
              <a:t>rewarded</a:t>
            </a:r>
            <a:endParaRPr lang="de-DE" dirty="0"/>
          </a:p>
          <a:p>
            <a:r>
              <a:rPr lang="de-DE" dirty="0"/>
              <a:t>All </a:t>
            </a:r>
            <a:r>
              <a:rPr lang="de-DE" dirty="0" err="1"/>
              <a:t>panels</a:t>
            </a:r>
            <a:r>
              <a:rPr lang="de-DE" dirty="0"/>
              <a:t> </a:t>
            </a:r>
            <a:r>
              <a:rPr lang="de-DE" dirty="0" err="1"/>
              <a:t>used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717222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Future </a:t>
            </a:r>
            <a:r>
              <a:rPr lang="de-DE" dirty="0" err="1"/>
              <a:t>scenario</a:t>
            </a:r>
            <a:r>
              <a:rPr lang="de-DE" dirty="0"/>
              <a:t>: Costs </a:t>
            </a:r>
            <a:r>
              <a:rPr lang="de-DE" dirty="0" err="1"/>
              <a:t>increase</a:t>
            </a:r>
            <a:r>
              <a:rPr lang="de-DE" dirty="0"/>
              <a:t> and </a:t>
            </a:r>
            <a:r>
              <a:rPr lang="de-DE" dirty="0" err="1"/>
              <a:t>feed</a:t>
            </a:r>
            <a:r>
              <a:rPr lang="de-DE" dirty="0"/>
              <a:t> in </a:t>
            </a:r>
            <a:r>
              <a:rPr lang="de-DE" dirty="0" err="1"/>
              <a:t>tariff</a:t>
            </a:r>
            <a:r>
              <a:rPr lang="de-DE" dirty="0"/>
              <a:t> </a:t>
            </a:r>
            <a:r>
              <a:rPr lang="de-DE" dirty="0" err="1"/>
              <a:t>decreases</a:t>
            </a:r>
            <a:r>
              <a:rPr lang="de-DE" dirty="0"/>
              <a:t> (</a:t>
            </a:r>
            <a:r>
              <a:rPr lang="de-DE" dirty="0" err="1"/>
              <a:t>already</a:t>
            </a:r>
            <a:r>
              <a:rPr lang="de-DE" dirty="0"/>
              <a:t> </a:t>
            </a:r>
            <a:r>
              <a:rPr lang="de-DE" dirty="0" err="1"/>
              <a:t>happening</a:t>
            </a:r>
            <a:r>
              <a:rPr lang="de-DE" dirty="0"/>
              <a:t> in Germany)</a:t>
            </a:r>
          </a:p>
          <a:p>
            <a:r>
              <a:rPr lang="de-DE" dirty="0" err="1"/>
              <a:t>Orientations</a:t>
            </a:r>
            <a:r>
              <a:rPr lang="de-DE" dirty="0"/>
              <a:t> </a:t>
            </a:r>
            <a:r>
              <a:rPr lang="de-DE" dirty="0" err="1"/>
              <a:t>show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spread</a:t>
            </a:r>
            <a:endParaRPr lang="de-DE" dirty="0"/>
          </a:p>
          <a:p>
            <a:r>
              <a:rPr lang="de-DE" dirty="0"/>
              <a:t>Upper </a:t>
            </a:r>
            <a:r>
              <a:rPr lang="de-DE" dirty="0" err="1"/>
              <a:t>left</a:t>
            </a:r>
            <a:r>
              <a:rPr lang="de-DE" dirty="0"/>
              <a:t> </a:t>
            </a:r>
            <a:r>
              <a:rPr lang="de-DE" dirty="0" err="1"/>
              <a:t>shows</a:t>
            </a:r>
            <a:r>
              <a:rPr lang="de-DE" dirty="0"/>
              <a:t> </a:t>
            </a:r>
            <a:r>
              <a:rPr lang="de-DE" dirty="0" err="1"/>
              <a:t>orientations</a:t>
            </a:r>
            <a:r>
              <a:rPr lang="de-DE" dirty="0"/>
              <a:t> </a:t>
            </a:r>
            <a:r>
              <a:rPr lang="de-DE" dirty="0" err="1"/>
              <a:t>towards</a:t>
            </a:r>
            <a:r>
              <a:rPr lang="de-DE" dirty="0"/>
              <a:t> </a:t>
            </a:r>
            <a:r>
              <a:rPr lang="de-DE" dirty="0" err="1"/>
              <a:t>east</a:t>
            </a:r>
            <a:r>
              <a:rPr lang="de-DE" dirty="0"/>
              <a:t> and west </a:t>
            </a:r>
            <a:r>
              <a:rPr lang="de-DE" dirty="0" err="1"/>
              <a:t>matching</a:t>
            </a:r>
            <a:r>
              <a:rPr lang="de-DE" dirty="0"/>
              <a:t> power </a:t>
            </a:r>
            <a:r>
              <a:rPr lang="de-DE" dirty="0" err="1"/>
              <a:t>demands</a:t>
            </a:r>
            <a:endParaRPr lang="de-DE" dirty="0"/>
          </a:p>
          <a:p>
            <a:pPr lvl="1"/>
            <a:r>
              <a:rPr lang="de-DE" dirty="0" err="1"/>
              <a:t>Could</a:t>
            </a:r>
            <a:r>
              <a:rPr lang="de-DE" dirty="0"/>
              <a:t> also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variance</a:t>
            </a:r>
            <a:r>
              <a:rPr lang="de-DE" dirty="0"/>
              <a:t> in </a:t>
            </a:r>
            <a:r>
              <a:rPr lang="de-DE" dirty="0" err="1"/>
              <a:t>optimization</a:t>
            </a:r>
            <a:r>
              <a:rPr lang="de-DE" dirty="0"/>
              <a:t> </a:t>
            </a:r>
            <a:r>
              <a:rPr lang="de-DE" dirty="0" err="1"/>
              <a:t>result</a:t>
            </a:r>
            <a:r>
              <a:rPr lang="de-DE" dirty="0"/>
              <a:t>. </a:t>
            </a:r>
          </a:p>
          <a:p>
            <a:pPr lvl="1"/>
            <a:r>
              <a:rPr lang="de-DE" dirty="0" err="1"/>
              <a:t>No</a:t>
            </a:r>
            <a:r>
              <a:rPr lang="de-DE" dirty="0"/>
              <a:t> multiple </a:t>
            </a:r>
            <a:r>
              <a:rPr lang="de-DE" dirty="0" err="1"/>
              <a:t>runs</a:t>
            </a:r>
            <a:r>
              <a:rPr lang="de-DE" dirty="0"/>
              <a:t> possible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very</a:t>
            </a:r>
            <a:r>
              <a:rPr lang="de-DE" dirty="0"/>
              <a:t> </a:t>
            </a:r>
            <a:r>
              <a:rPr lang="de-DE" dirty="0" err="1"/>
              <a:t>computationally</a:t>
            </a:r>
            <a:r>
              <a:rPr lang="de-DE" dirty="0"/>
              <a:t> expensive</a:t>
            </a:r>
          </a:p>
        </p:txBody>
      </p:sp>
    </p:spTree>
    <p:extLst>
      <p:ext uri="{BB962C8B-B14F-4D97-AF65-F5344CB8AC3E}">
        <p14:creationId xmlns:p14="http://schemas.microsoft.com/office/powerpoint/2010/main" val="9639021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Less</a:t>
            </a:r>
            <a:r>
              <a:rPr lang="de-DE" dirty="0"/>
              <a:t> </a:t>
            </a:r>
            <a:r>
              <a:rPr lang="de-DE" dirty="0" err="1"/>
              <a:t>panels</a:t>
            </a:r>
            <a:r>
              <a:rPr lang="de-DE" dirty="0"/>
              <a:t> </a:t>
            </a:r>
            <a:r>
              <a:rPr lang="de-DE" dirty="0" err="1"/>
              <a:t>used</a:t>
            </a:r>
            <a:r>
              <a:rPr lang="de-DE" dirty="0"/>
              <a:t> </a:t>
            </a:r>
            <a:r>
              <a:rPr lang="de-DE" dirty="0" err="1"/>
              <a:t>equal</a:t>
            </a:r>
            <a:r>
              <a:rPr lang="de-DE" dirty="0"/>
              <a:t> </a:t>
            </a:r>
            <a:r>
              <a:rPr lang="de-DE" dirty="0" err="1"/>
              <a:t>less</a:t>
            </a:r>
            <a:r>
              <a:rPr lang="de-DE" dirty="0"/>
              <a:t> </a:t>
            </a:r>
            <a:r>
              <a:rPr lang="de-DE" dirty="0" err="1"/>
              <a:t>peak</a:t>
            </a:r>
            <a:r>
              <a:rPr lang="de-DE" dirty="0"/>
              <a:t> power. </a:t>
            </a:r>
          </a:p>
          <a:p>
            <a:r>
              <a:rPr lang="de-DE" dirty="0" err="1"/>
              <a:t>Sight</a:t>
            </a:r>
            <a:r>
              <a:rPr lang="de-DE" dirty="0"/>
              <a:t> power </a:t>
            </a:r>
            <a:r>
              <a:rPr lang="de-DE" dirty="0" err="1"/>
              <a:t>matching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top </a:t>
            </a:r>
            <a:r>
              <a:rPr lang="de-DE" dirty="0" err="1"/>
              <a:t>right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821434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Orientation in </a:t>
            </a:r>
            <a:r>
              <a:rPr lang="de-DE" dirty="0" err="1"/>
              <a:t>very</a:t>
            </a:r>
            <a:r>
              <a:rPr lang="de-DE" dirty="0"/>
              <a:t> </a:t>
            </a:r>
            <a:r>
              <a:rPr lang="de-DE" dirty="0" err="1"/>
              <a:t>narrow</a:t>
            </a:r>
            <a:r>
              <a:rPr lang="de-DE" dirty="0"/>
              <a:t> </a:t>
            </a:r>
            <a:r>
              <a:rPr lang="de-DE" dirty="0" err="1"/>
              <a:t>range</a:t>
            </a:r>
            <a:r>
              <a:rPr lang="de-DE" dirty="0"/>
              <a:t> </a:t>
            </a:r>
          </a:p>
          <a:p>
            <a:r>
              <a:rPr lang="de-DE" dirty="0" err="1"/>
              <a:t>shifted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east</a:t>
            </a:r>
            <a:r>
              <a:rPr lang="de-DE" dirty="0"/>
              <a:t> </a:t>
            </a:r>
          </a:p>
          <a:p>
            <a:r>
              <a:rPr lang="de-DE" dirty="0" err="1"/>
              <a:t>Stategy</a:t>
            </a:r>
            <a:r>
              <a:rPr lang="de-DE" dirty="0"/>
              <a:t>: </a:t>
            </a:r>
          </a:p>
          <a:p>
            <a:pPr lvl="1"/>
            <a:r>
              <a:rPr lang="de-DE" dirty="0"/>
              <a:t>Generate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much</a:t>
            </a:r>
            <a:r>
              <a:rPr lang="de-DE" dirty="0"/>
              <a:t> power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morning</a:t>
            </a:r>
            <a:r>
              <a:rPr lang="de-DE" dirty="0"/>
              <a:t> </a:t>
            </a:r>
            <a:r>
              <a:rPr lang="de-DE" dirty="0" err="1"/>
              <a:t>while</a:t>
            </a:r>
            <a:r>
              <a:rPr lang="de-DE" dirty="0"/>
              <a:t> </a:t>
            </a:r>
            <a:r>
              <a:rPr lang="de-DE" dirty="0" err="1"/>
              <a:t>covering</a:t>
            </a:r>
            <a:r>
              <a:rPr lang="de-DE" dirty="0"/>
              <a:t> </a:t>
            </a:r>
            <a:r>
              <a:rPr lang="de-DE" dirty="0" err="1"/>
              <a:t>demand</a:t>
            </a:r>
            <a:r>
              <a:rPr lang="de-DE" dirty="0"/>
              <a:t> </a:t>
            </a:r>
            <a:r>
              <a:rPr lang="de-DE" dirty="0" err="1"/>
              <a:t>best</a:t>
            </a:r>
            <a:r>
              <a:rPr lang="de-DE" dirty="0"/>
              <a:t> </a:t>
            </a:r>
          </a:p>
          <a:p>
            <a:pPr lvl="1"/>
            <a:r>
              <a:rPr lang="de-DE" dirty="0"/>
              <a:t>Use </a:t>
            </a:r>
            <a:r>
              <a:rPr lang="de-DE" dirty="0" err="1"/>
              <a:t>charge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supply</a:t>
            </a:r>
            <a:r>
              <a:rPr lang="de-DE" dirty="0"/>
              <a:t> </a:t>
            </a:r>
            <a:r>
              <a:rPr lang="de-DE" dirty="0" err="1"/>
              <a:t>evening</a:t>
            </a:r>
            <a:r>
              <a:rPr lang="de-DE" dirty="0"/>
              <a:t> </a:t>
            </a:r>
            <a:r>
              <a:rPr lang="de-DE" dirty="0" err="1"/>
              <a:t>demand</a:t>
            </a:r>
            <a:endParaRPr lang="de-DE" dirty="0"/>
          </a:p>
          <a:p>
            <a:pPr lvl="0"/>
            <a:r>
              <a:rPr lang="de-DE" dirty="0"/>
              <a:t>All </a:t>
            </a:r>
            <a:r>
              <a:rPr lang="de-DE" dirty="0" err="1"/>
              <a:t>panels</a:t>
            </a:r>
            <a:r>
              <a:rPr lang="de-DE" dirty="0"/>
              <a:t> </a:t>
            </a:r>
            <a:r>
              <a:rPr lang="de-DE" dirty="0" err="1"/>
              <a:t>used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270774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Spread </a:t>
            </a:r>
            <a:r>
              <a:rPr lang="de-DE" dirty="0" err="1"/>
              <a:t>greater</a:t>
            </a:r>
            <a:endParaRPr lang="de-DE" dirty="0"/>
          </a:p>
          <a:p>
            <a:r>
              <a:rPr lang="de-DE" dirty="0" err="1"/>
              <a:t>Less</a:t>
            </a:r>
            <a:r>
              <a:rPr lang="de-DE" dirty="0"/>
              <a:t> </a:t>
            </a:r>
            <a:r>
              <a:rPr lang="de-DE" dirty="0" err="1"/>
              <a:t>panels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used</a:t>
            </a:r>
            <a:r>
              <a:rPr lang="de-DE" dirty="0"/>
              <a:t> in </a:t>
            </a:r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cases</a:t>
            </a:r>
            <a:endParaRPr lang="de-DE" dirty="0"/>
          </a:p>
          <a:p>
            <a:r>
              <a:rPr lang="de-DE" dirty="0"/>
              <a:t>Spread </a:t>
            </a:r>
            <a:r>
              <a:rPr lang="de-DE" dirty="0" err="1"/>
              <a:t>increase</a:t>
            </a:r>
            <a:r>
              <a:rPr lang="de-DE" dirty="0"/>
              <a:t> </a:t>
            </a:r>
            <a:r>
              <a:rPr lang="de-DE" dirty="0" err="1"/>
              <a:t>less</a:t>
            </a:r>
            <a:r>
              <a:rPr lang="de-DE" dirty="0"/>
              <a:t> </a:t>
            </a:r>
            <a:r>
              <a:rPr lang="de-DE" dirty="0" err="1"/>
              <a:t>intense</a:t>
            </a:r>
            <a:r>
              <a:rPr lang="de-DE" dirty="0"/>
              <a:t> </a:t>
            </a:r>
            <a:r>
              <a:rPr lang="de-DE" dirty="0" err="1"/>
              <a:t>than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battery</a:t>
            </a:r>
            <a:r>
              <a:rPr lang="de-DE" dirty="0"/>
              <a:t> </a:t>
            </a:r>
            <a:r>
              <a:rPr lang="de-DE" dirty="0" err="1"/>
              <a:t>system</a:t>
            </a:r>
            <a:r>
              <a:rPr lang="de-DE" dirty="0"/>
              <a:t>. </a:t>
            </a:r>
          </a:p>
          <a:p>
            <a:pPr lvl="1"/>
            <a:r>
              <a:rPr lang="de-DE" dirty="0"/>
              <a:t>Not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variance</a:t>
            </a:r>
            <a:r>
              <a:rPr lang="de-DE" dirty="0"/>
              <a:t> due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algorithm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807037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Supply and </a:t>
            </a:r>
            <a:r>
              <a:rPr lang="de-DE" dirty="0" err="1"/>
              <a:t>demand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PV do not match</a:t>
            </a:r>
          </a:p>
          <a:p>
            <a:r>
              <a:rPr lang="de-DE" dirty="0" err="1"/>
              <a:t>Matching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reduce</a:t>
            </a:r>
            <a:r>
              <a:rPr lang="de-DE" dirty="0"/>
              <a:t> „</a:t>
            </a:r>
            <a:r>
              <a:rPr lang="de-DE" dirty="0" err="1"/>
              <a:t>losses</a:t>
            </a:r>
            <a:r>
              <a:rPr lang="de-DE" dirty="0"/>
              <a:t>“ due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selling</a:t>
            </a:r>
            <a:r>
              <a:rPr lang="de-DE" dirty="0"/>
              <a:t> </a:t>
            </a:r>
            <a:r>
              <a:rPr lang="de-DE" dirty="0" err="1"/>
              <a:t>electricity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may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needed</a:t>
            </a:r>
            <a:r>
              <a:rPr lang="de-DE" dirty="0"/>
              <a:t> </a:t>
            </a:r>
            <a:r>
              <a:rPr lang="de-DE" dirty="0" err="1"/>
              <a:t>later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day</a:t>
            </a:r>
            <a:endParaRPr lang="de-DE" dirty="0"/>
          </a:p>
          <a:p>
            <a:r>
              <a:rPr lang="de-DE" dirty="0"/>
              <a:t>Ideal </a:t>
            </a:r>
            <a:r>
              <a:rPr lang="de-DE" dirty="0" err="1"/>
              <a:t>case</a:t>
            </a:r>
            <a:r>
              <a:rPr lang="de-DE" dirty="0"/>
              <a:t>: Power </a:t>
            </a:r>
            <a:r>
              <a:rPr lang="de-DE" dirty="0" err="1"/>
              <a:t>matches</a:t>
            </a:r>
            <a:r>
              <a:rPr lang="de-DE" dirty="0"/>
              <a:t> </a:t>
            </a:r>
            <a:r>
              <a:rPr lang="de-DE" dirty="0" err="1"/>
              <a:t>completely</a:t>
            </a:r>
            <a:r>
              <a:rPr lang="de-DE" dirty="0"/>
              <a:t> -&gt; </a:t>
            </a:r>
            <a:r>
              <a:rPr lang="de-DE" dirty="0" err="1"/>
              <a:t>autarc</a:t>
            </a:r>
            <a:r>
              <a:rPr lang="de-D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3274254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Almost</a:t>
            </a:r>
            <a:r>
              <a:rPr lang="de-DE" dirty="0"/>
              <a:t> </a:t>
            </a: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pattern</a:t>
            </a:r>
            <a:r>
              <a:rPr lang="de-DE" dirty="0"/>
              <a:t> </a:t>
            </a:r>
            <a:r>
              <a:rPr lang="de-DE" dirty="0" err="1"/>
              <a:t>matching</a:t>
            </a:r>
            <a:r>
              <a:rPr lang="de-DE" dirty="0"/>
              <a:t> visible. </a:t>
            </a:r>
          </a:p>
          <a:p>
            <a:r>
              <a:rPr lang="de-DE" dirty="0" err="1"/>
              <a:t>Strategy</a:t>
            </a:r>
            <a:r>
              <a:rPr lang="de-DE" dirty="0"/>
              <a:t> </a:t>
            </a:r>
            <a:r>
              <a:rPr lang="de-DE" dirty="0" err="1"/>
              <a:t>unchanged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single</a:t>
            </a:r>
            <a:r>
              <a:rPr lang="de-DE" dirty="0"/>
              <a:t> </a:t>
            </a:r>
            <a:r>
              <a:rPr lang="de-DE" dirty="0" err="1"/>
              <a:t>case</a:t>
            </a:r>
            <a:r>
              <a:rPr lang="de-DE" dirty="0"/>
              <a:t> </a:t>
            </a:r>
            <a:r>
              <a:rPr lang="de-DE" dirty="0" err="1"/>
              <a:t>run</a:t>
            </a:r>
            <a:endParaRPr lang="de-DE" dirty="0"/>
          </a:p>
          <a:p>
            <a:r>
              <a:rPr lang="de-DE" dirty="0" err="1"/>
              <a:t>Makes</a:t>
            </a:r>
            <a:r>
              <a:rPr lang="de-DE" dirty="0"/>
              <a:t> sense: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system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robust </a:t>
            </a:r>
            <a:r>
              <a:rPr lang="de-DE" dirty="0" err="1"/>
              <a:t>against</a:t>
            </a:r>
            <a:r>
              <a:rPr lang="de-DE" dirty="0"/>
              <a:t> </a:t>
            </a:r>
            <a:r>
              <a:rPr lang="de-DE" dirty="0" err="1"/>
              <a:t>price</a:t>
            </a:r>
            <a:r>
              <a:rPr lang="de-DE" dirty="0"/>
              <a:t> </a:t>
            </a:r>
            <a:r>
              <a:rPr lang="de-DE" dirty="0" err="1"/>
              <a:t>changes</a:t>
            </a:r>
            <a:endParaRPr lang="de-DE" dirty="0"/>
          </a:p>
          <a:p>
            <a:pPr lvl="1"/>
            <a:r>
              <a:rPr lang="de-DE" dirty="0"/>
              <a:t>Edge </a:t>
            </a:r>
            <a:r>
              <a:rPr lang="de-DE" dirty="0" err="1"/>
              <a:t>case</a:t>
            </a:r>
            <a:r>
              <a:rPr lang="de-DE" dirty="0"/>
              <a:t> </a:t>
            </a:r>
            <a:r>
              <a:rPr lang="de-DE" dirty="0" err="1"/>
              <a:t>would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independant</a:t>
            </a:r>
            <a:r>
              <a:rPr lang="de-DE" dirty="0"/>
              <a:t> </a:t>
            </a:r>
            <a:r>
              <a:rPr lang="de-DE" dirty="0" err="1"/>
              <a:t>system</a:t>
            </a:r>
            <a:endParaRPr lang="de-DE" dirty="0"/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7754349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Supply </a:t>
            </a:r>
            <a:r>
              <a:rPr lang="de-DE" dirty="0" err="1"/>
              <a:t>demand</a:t>
            </a:r>
            <a:r>
              <a:rPr lang="de-DE" dirty="0"/>
              <a:t> </a:t>
            </a:r>
            <a:r>
              <a:rPr lang="de-DE" dirty="0" err="1"/>
              <a:t>matching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expected</a:t>
            </a:r>
            <a:r>
              <a:rPr lang="de-DE" dirty="0"/>
              <a:t> (</a:t>
            </a:r>
            <a:r>
              <a:rPr lang="de-DE" dirty="0" err="1"/>
              <a:t>close</a:t>
            </a:r>
            <a:r>
              <a:rPr lang="de-DE" dirty="0"/>
              <a:t> match) </a:t>
            </a:r>
            <a:r>
              <a:rPr lang="de-DE" dirty="0" err="1"/>
              <a:t>did</a:t>
            </a:r>
            <a:r>
              <a:rPr lang="de-DE" dirty="0"/>
              <a:t> not </a:t>
            </a:r>
            <a:r>
              <a:rPr lang="de-DE" dirty="0" err="1"/>
              <a:t>occur</a:t>
            </a:r>
            <a:endParaRPr lang="de-DE" dirty="0"/>
          </a:p>
          <a:p>
            <a:r>
              <a:rPr lang="de-DE" dirty="0"/>
              <a:t>Sensitive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tariffs</a:t>
            </a:r>
            <a:endParaRPr lang="de-DE" dirty="0"/>
          </a:p>
          <a:p>
            <a:r>
              <a:rPr lang="de-DE" dirty="0" err="1"/>
              <a:t>Battery</a:t>
            </a:r>
            <a:r>
              <a:rPr lang="de-DE" dirty="0"/>
              <a:t> </a:t>
            </a:r>
            <a:r>
              <a:rPr lang="de-DE" dirty="0" err="1"/>
              <a:t>system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independant</a:t>
            </a:r>
            <a:endParaRPr lang="de-DE" dirty="0"/>
          </a:p>
          <a:p>
            <a:endParaRPr lang="de-DE" dirty="0"/>
          </a:p>
          <a:p>
            <a:r>
              <a:rPr lang="de-DE" dirty="0"/>
              <a:t>Further </a:t>
            </a:r>
            <a:r>
              <a:rPr lang="de-DE" dirty="0" err="1"/>
              <a:t>options</a:t>
            </a:r>
            <a:endParaRPr lang="de-DE" dirty="0"/>
          </a:p>
          <a:p>
            <a:pPr lvl="1"/>
            <a:r>
              <a:rPr lang="de-DE" dirty="0"/>
              <a:t>Larger </a:t>
            </a:r>
            <a:r>
              <a:rPr lang="de-DE" dirty="0" err="1"/>
              <a:t>timespan</a:t>
            </a:r>
            <a:endParaRPr lang="de-DE" dirty="0"/>
          </a:p>
          <a:p>
            <a:pPr lvl="1"/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summer</a:t>
            </a:r>
            <a:r>
              <a:rPr lang="de-DE" dirty="0"/>
              <a:t>?</a:t>
            </a:r>
          </a:p>
          <a:p>
            <a:pPr lvl="1"/>
            <a:r>
              <a:rPr lang="de-DE" dirty="0" err="1"/>
              <a:t>Battery</a:t>
            </a:r>
            <a:r>
              <a:rPr lang="de-DE" dirty="0"/>
              <a:t> </a:t>
            </a:r>
            <a:r>
              <a:rPr lang="de-DE" dirty="0" err="1"/>
              <a:t>optimization</a:t>
            </a:r>
            <a:endParaRPr lang="de-DE" dirty="0"/>
          </a:p>
          <a:p>
            <a:pPr lvl="1"/>
            <a:r>
              <a:rPr lang="de-DE" dirty="0"/>
              <a:t>Tipping </a:t>
            </a:r>
            <a:r>
              <a:rPr lang="de-DE" dirty="0" err="1"/>
              <a:t>point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prices</a:t>
            </a:r>
            <a:endParaRPr lang="de-DE" dirty="0"/>
          </a:p>
          <a:p>
            <a:pPr lvl="1"/>
            <a:r>
              <a:rPr lang="de-DE" dirty="0"/>
              <a:t>NPV </a:t>
            </a:r>
            <a:r>
              <a:rPr lang="de-DE" dirty="0" err="1"/>
              <a:t>analysis</a:t>
            </a:r>
            <a:endParaRPr lang="de-DE" dirty="0"/>
          </a:p>
          <a:p>
            <a:pPr lvl="1"/>
            <a:r>
              <a:rPr lang="de-DE" dirty="0"/>
              <a:t>More </a:t>
            </a:r>
            <a:r>
              <a:rPr lang="de-DE" dirty="0" err="1"/>
              <a:t>generations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730074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Three</a:t>
            </a:r>
            <a:r>
              <a:rPr lang="de-DE" dirty="0"/>
              <a:t> </a:t>
            </a:r>
            <a:r>
              <a:rPr lang="de-DE" dirty="0" err="1"/>
              <a:t>subsystems</a:t>
            </a:r>
            <a:endParaRPr lang="de-DE" dirty="0"/>
          </a:p>
          <a:p>
            <a:r>
              <a:rPr lang="de-DE" dirty="0"/>
              <a:t>Six </a:t>
            </a:r>
            <a:r>
              <a:rPr lang="de-DE" dirty="0" err="1"/>
              <a:t>components</a:t>
            </a:r>
            <a:endParaRPr lang="de-DE" dirty="0"/>
          </a:p>
          <a:p>
            <a:r>
              <a:rPr lang="de-DE" dirty="0"/>
              <a:t>Description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core</a:t>
            </a:r>
            <a:r>
              <a:rPr lang="de-DE" dirty="0"/>
              <a:t> </a:t>
            </a:r>
            <a:r>
              <a:rPr lang="de-DE" dirty="0" err="1"/>
              <a:t>components</a:t>
            </a:r>
            <a:r>
              <a:rPr lang="de-DE" dirty="0"/>
              <a:t> </a:t>
            </a:r>
            <a:r>
              <a:rPr lang="de-DE" dirty="0" err="1"/>
              <a:t>next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315672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Demand </a:t>
            </a:r>
            <a:r>
              <a:rPr lang="de-DE" dirty="0" err="1"/>
              <a:t>is</a:t>
            </a:r>
            <a:r>
              <a:rPr lang="de-DE" dirty="0"/>
              <a:t> real </a:t>
            </a:r>
            <a:r>
              <a:rPr lang="de-DE" dirty="0" err="1"/>
              <a:t>world</a:t>
            </a:r>
            <a:r>
              <a:rPr lang="de-DE" dirty="0"/>
              <a:t> </a:t>
            </a:r>
            <a:r>
              <a:rPr lang="de-DE" dirty="0" err="1"/>
              <a:t>data</a:t>
            </a:r>
            <a:endParaRPr lang="de-DE" dirty="0"/>
          </a:p>
          <a:p>
            <a:r>
              <a:rPr lang="de-DE" dirty="0"/>
              <a:t>Demand </a:t>
            </a:r>
            <a:r>
              <a:rPr lang="de-DE" dirty="0" err="1"/>
              <a:t>monitoring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digitalized</a:t>
            </a:r>
            <a:r>
              <a:rPr lang="de-DE" dirty="0"/>
              <a:t> and </a:t>
            </a:r>
            <a:r>
              <a:rPr lang="de-DE" dirty="0" err="1"/>
              <a:t>worst</a:t>
            </a:r>
            <a:r>
              <a:rPr lang="de-DE" dirty="0"/>
              <a:t> </a:t>
            </a:r>
            <a:r>
              <a:rPr lang="de-DE" dirty="0" err="1"/>
              <a:t>case</a:t>
            </a:r>
            <a:r>
              <a:rPr lang="de-DE" dirty="0"/>
              <a:t> </a:t>
            </a:r>
            <a:r>
              <a:rPr lang="de-DE" dirty="0" err="1"/>
              <a:t>assumed</a:t>
            </a:r>
            <a:endParaRPr lang="de-DE" dirty="0"/>
          </a:p>
          <a:p>
            <a:r>
              <a:rPr lang="de-DE" dirty="0"/>
              <a:t>i.e. maximum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both</a:t>
            </a:r>
            <a:r>
              <a:rPr lang="de-DE" dirty="0"/>
              <a:t> </a:t>
            </a:r>
            <a:r>
              <a:rPr lang="de-DE" dirty="0" err="1"/>
              <a:t>curves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every</a:t>
            </a:r>
            <a:r>
              <a:rPr lang="de-DE" dirty="0"/>
              <a:t> </a:t>
            </a:r>
            <a:r>
              <a:rPr lang="de-DE" dirty="0" err="1"/>
              <a:t>timestep</a:t>
            </a:r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198491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Panel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basics</a:t>
            </a:r>
            <a:endParaRPr lang="de-DE" dirty="0"/>
          </a:p>
          <a:p>
            <a:r>
              <a:rPr lang="de-DE" dirty="0" err="1"/>
              <a:t>Angles</a:t>
            </a:r>
            <a:r>
              <a:rPr lang="de-DE" dirty="0"/>
              <a:t> </a:t>
            </a:r>
          </a:p>
          <a:p>
            <a:r>
              <a:rPr lang="de-DE" dirty="0"/>
              <a:t>Power </a:t>
            </a:r>
            <a:r>
              <a:rPr lang="de-DE" dirty="0" err="1"/>
              <a:t>modeling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factors</a:t>
            </a:r>
            <a:r>
              <a:rPr lang="de-DE" dirty="0"/>
              <a:t> and </a:t>
            </a:r>
            <a:r>
              <a:rPr lang="de-DE" dirty="0" err="1"/>
              <a:t>pmax</a:t>
            </a:r>
            <a:endParaRPr lang="de-DE" dirty="0"/>
          </a:p>
          <a:p>
            <a:pPr lvl="1"/>
            <a:r>
              <a:rPr lang="de-DE" dirty="0" err="1"/>
              <a:t>Pmax</a:t>
            </a:r>
            <a:r>
              <a:rPr lang="de-DE" dirty="0"/>
              <a:t> = power at </a:t>
            </a:r>
            <a:r>
              <a:rPr lang="de-DE" dirty="0" err="1"/>
              <a:t>perpendicular</a:t>
            </a:r>
            <a:r>
              <a:rPr lang="de-DE" dirty="0"/>
              <a:t> </a:t>
            </a:r>
            <a:r>
              <a:rPr lang="de-DE" dirty="0" err="1"/>
              <a:t>insolidation</a:t>
            </a:r>
            <a:r>
              <a:rPr lang="de-DE" dirty="0"/>
              <a:t> </a:t>
            </a:r>
            <a:r>
              <a:rPr lang="de-DE" dirty="0" err="1"/>
              <a:t>laying</a:t>
            </a:r>
            <a:r>
              <a:rPr lang="de-DE" dirty="0"/>
              <a:t> flat</a:t>
            </a:r>
          </a:p>
          <a:p>
            <a:pPr lvl="1"/>
            <a:r>
              <a:rPr lang="de-DE" dirty="0" err="1"/>
              <a:t>Factor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incidence</a:t>
            </a:r>
            <a:r>
              <a:rPr lang="de-DE" dirty="0"/>
              <a:t> angle</a:t>
            </a:r>
          </a:p>
          <a:p>
            <a:pPr lvl="1"/>
            <a:r>
              <a:rPr lang="de-DE" dirty="0" err="1"/>
              <a:t>Factor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atmosphere</a:t>
            </a:r>
            <a:r>
              <a:rPr lang="de-DE" dirty="0"/>
              <a:t> </a:t>
            </a:r>
            <a:r>
              <a:rPr lang="de-DE" dirty="0" err="1"/>
              <a:t>transmittance</a:t>
            </a:r>
            <a:endParaRPr lang="de-DE" dirty="0"/>
          </a:p>
          <a:p>
            <a:pPr lvl="0"/>
            <a:r>
              <a:rPr lang="de-DE" dirty="0"/>
              <a:t>Panel normal </a:t>
            </a:r>
            <a:r>
              <a:rPr lang="de-DE" dirty="0" err="1"/>
              <a:t>needed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geometry</a:t>
            </a:r>
            <a:r>
              <a:rPr lang="de-D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390416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Sun </a:t>
            </a:r>
            <a:r>
              <a:rPr lang="de-DE" dirty="0" err="1"/>
              <a:t>model</a:t>
            </a:r>
            <a:endParaRPr lang="de-DE" dirty="0"/>
          </a:p>
          <a:p>
            <a:r>
              <a:rPr lang="de-DE" dirty="0" err="1"/>
              <a:t>Needed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both</a:t>
            </a:r>
            <a:r>
              <a:rPr lang="de-DE" dirty="0"/>
              <a:t> </a:t>
            </a:r>
            <a:r>
              <a:rPr lang="de-DE" dirty="0" err="1"/>
              <a:t>factors</a:t>
            </a:r>
            <a:endParaRPr lang="de-DE" dirty="0"/>
          </a:p>
          <a:p>
            <a:r>
              <a:rPr lang="de-DE" dirty="0" err="1"/>
              <a:t>Astropy</a:t>
            </a:r>
            <a:r>
              <a:rPr lang="de-DE" dirty="0"/>
              <a:t> </a:t>
            </a:r>
            <a:r>
              <a:rPr lang="de-DE" dirty="0" err="1"/>
              <a:t>powered</a:t>
            </a:r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490621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Panel power proportional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projected</a:t>
            </a:r>
            <a:r>
              <a:rPr lang="de-DE" dirty="0"/>
              <a:t> </a:t>
            </a:r>
            <a:r>
              <a:rPr lang="de-DE" dirty="0" err="1"/>
              <a:t>area</a:t>
            </a:r>
            <a:r>
              <a:rPr lang="de-DE" dirty="0"/>
              <a:t> </a:t>
            </a:r>
          </a:p>
          <a:p>
            <a:pPr lvl="1"/>
            <a:r>
              <a:rPr lang="de-DE" dirty="0" err="1"/>
              <a:t>Projected</a:t>
            </a:r>
            <a:r>
              <a:rPr lang="de-DE" dirty="0"/>
              <a:t> </a:t>
            </a:r>
            <a:r>
              <a:rPr lang="de-DE" dirty="0" err="1"/>
              <a:t>area</a:t>
            </a:r>
            <a:r>
              <a:rPr lang="de-DE" dirty="0"/>
              <a:t>: </a:t>
            </a:r>
            <a:r>
              <a:rPr lang="de-DE" dirty="0" err="1"/>
              <a:t>area</a:t>
            </a:r>
            <a:r>
              <a:rPr lang="de-DE" dirty="0"/>
              <a:t> </a:t>
            </a:r>
            <a:r>
              <a:rPr lang="de-DE" dirty="0" err="1"/>
              <a:t>sun</a:t>
            </a:r>
            <a:r>
              <a:rPr lang="de-DE" dirty="0"/>
              <a:t> </a:t>
            </a:r>
            <a:r>
              <a:rPr lang="de-DE" dirty="0" err="1"/>
              <a:t>rays</a:t>
            </a:r>
            <a:r>
              <a:rPr lang="de-DE" dirty="0"/>
              <a:t> </a:t>
            </a:r>
            <a:r>
              <a:rPr lang="de-DE" dirty="0" err="1"/>
              <a:t>see</a:t>
            </a:r>
            <a:endParaRPr lang="de-DE" dirty="0"/>
          </a:p>
          <a:p>
            <a:pPr lvl="0"/>
            <a:r>
              <a:rPr lang="de-DE" dirty="0"/>
              <a:t>Proportional </a:t>
            </a:r>
            <a:r>
              <a:rPr lang="de-DE" dirty="0" err="1"/>
              <a:t>area</a:t>
            </a:r>
            <a:r>
              <a:rPr lang="de-DE" dirty="0"/>
              <a:t> </a:t>
            </a:r>
            <a:r>
              <a:rPr lang="de-DE" dirty="0" err="1"/>
              <a:t>through</a:t>
            </a:r>
            <a:r>
              <a:rPr lang="de-DE" dirty="0"/>
              <a:t> 3D </a:t>
            </a:r>
            <a:r>
              <a:rPr lang="de-DE" dirty="0" err="1"/>
              <a:t>algebra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964318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Panel power proportional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transmittance</a:t>
            </a:r>
            <a:endParaRPr lang="de-DE" dirty="0"/>
          </a:p>
          <a:p>
            <a:r>
              <a:rPr lang="de-DE" dirty="0" err="1"/>
              <a:t>Transmittance</a:t>
            </a:r>
            <a:r>
              <a:rPr lang="de-DE" dirty="0"/>
              <a:t> </a:t>
            </a:r>
            <a:r>
              <a:rPr lang="de-DE" dirty="0" err="1"/>
              <a:t>inversely</a:t>
            </a:r>
            <a:r>
              <a:rPr lang="de-DE" dirty="0"/>
              <a:t> proportional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travel</a:t>
            </a:r>
            <a:r>
              <a:rPr lang="de-DE" dirty="0"/>
              <a:t> </a:t>
            </a:r>
            <a:r>
              <a:rPr lang="de-DE" dirty="0" err="1"/>
              <a:t>distance</a:t>
            </a:r>
            <a:endParaRPr lang="de-DE" dirty="0"/>
          </a:p>
          <a:p>
            <a:r>
              <a:rPr lang="de-DE" dirty="0"/>
              <a:t>Geometry </a:t>
            </a:r>
            <a:r>
              <a:rPr lang="de-DE" dirty="0" err="1"/>
              <a:t>defines</a:t>
            </a:r>
            <a:r>
              <a:rPr lang="de-DE" dirty="0"/>
              <a:t> </a:t>
            </a:r>
            <a:r>
              <a:rPr lang="de-DE" dirty="0" err="1"/>
              <a:t>travel</a:t>
            </a:r>
            <a:r>
              <a:rPr lang="de-DE" dirty="0"/>
              <a:t> </a:t>
            </a:r>
            <a:r>
              <a:rPr lang="de-DE" dirty="0" err="1"/>
              <a:t>distance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324044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Panel power </a:t>
            </a:r>
            <a:r>
              <a:rPr lang="de-DE" dirty="0" err="1"/>
              <a:t>extended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sensibility</a:t>
            </a:r>
            <a:r>
              <a:rPr lang="de-DE" dirty="0"/>
              <a:t> </a:t>
            </a:r>
            <a:r>
              <a:rPr lang="de-DE" dirty="0" err="1"/>
              <a:t>checks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</a:p>
          <a:p>
            <a:pPr lvl="1"/>
            <a:r>
              <a:rPr lang="de-DE" dirty="0"/>
              <a:t>Sun </a:t>
            </a:r>
            <a:r>
              <a:rPr lang="de-DE" dirty="0" err="1"/>
              <a:t>above</a:t>
            </a:r>
            <a:r>
              <a:rPr lang="de-DE" dirty="0"/>
              <a:t> </a:t>
            </a:r>
            <a:r>
              <a:rPr lang="de-DE" dirty="0" err="1"/>
              <a:t>horizon</a:t>
            </a:r>
            <a:endParaRPr lang="de-DE" dirty="0"/>
          </a:p>
          <a:p>
            <a:pPr lvl="1"/>
            <a:r>
              <a:rPr lang="de-DE" dirty="0"/>
              <a:t>Sun in </a:t>
            </a:r>
            <a:r>
              <a:rPr lang="de-DE" dirty="0" err="1"/>
              <a:t>from</a:t>
            </a:r>
            <a:endParaRPr lang="de-DE" dirty="0"/>
          </a:p>
          <a:p>
            <a:pPr lvl="0"/>
            <a:r>
              <a:rPr lang="de-DE" dirty="0"/>
              <a:t>Panel </a:t>
            </a:r>
            <a:r>
              <a:rPr lang="de-DE" dirty="0" err="1"/>
              <a:t>characteristics</a:t>
            </a:r>
            <a:r>
              <a:rPr lang="de-DE" dirty="0"/>
              <a:t> </a:t>
            </a:r>
            <a:r>
              <a:rPr lang="de-DE" dirty="0" err="1"/>
              <a:t>show</a:t>
            </a:r>
            <a:r>
              <a:rPr lang="de-DE" dirty="0"/>
              <a:t> promising </a:t>
            </a:r>
            <a:r>
              <a:rPr lang="de-DE" dirty="0" err="1"/>
              <a:t>results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677439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>
                <a:solidFill>
                  <a:srgbClr val="10089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s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rgbClr val="10089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10089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10089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rgbClr val="10089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rgbClr val="10089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>
                <a:solidFill>
                  <a:srgbClr val="10089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CF07871B-3EA6-6642-374D-7E427C7B2BFD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7140591" y="63629"/>
            <a:ext cx="1925392" cy="762792"/>
          </a:xfrm>
          <a:prstGeom prst="rect">
            <a:avLst/>
          </a:prstGeom>
        </p:spPr>
      </p:pic>
      <p:sp>
        <p:nvSpPr>
          <p:cNvPr id="3" name="Google Shape;19;p4">
            <a:extLst>
              <a:ext uri="{FF2B5EF4-FFF2-40B4-BE49-F238E27FC236}">
                <a16:creationId xmlns:a16="http://schemas.microsoft.com/office/drawing/2014/main" id="{2B1A9D91-609E-E7AE-2705-A612084DDEF2}"/>
              </a:ext>
            </a:extLst>
          </p:cNvPr>
          <p:cNvSpPr txBox="1">
            <a:spLocks/>
          </p:cNvSpPr>
          <p:nvPr userDrawn="1"/>
        </p:nvSpPr>
        <p:spPr>
          <a:xfrm>
            <a:off x="125507" y="4672182"/>
            <a:ext cx="8940476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92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200" cap="all">
                <a:solidFill>
                  <a:schemeClr val="bg1">
                    <a:lumMod val="65000"/>
                  </a:schemeClr>
                </a:solidFill>
                <a:latin typeface="Jost Medium" pitchFamily="2" charset="77"/>
                <a:ea typeface="Jost Medium" pitchFamily="2" charset="77"/>
              </a:rPr>
              <a:t>VÉL113F Design and Optimization                    </a:t>
            </a:r>
            <a:r>
              <a:rPr lang="de-DE" sz="1200" b="0" i="0" u="none" strike="noStrike">
                <a:solidFill>
                  <a:srgbClr val="10099F"/>
                </a:solidFill>
                <a:effectLst/>
                <a:latin typeface="Jost"/>
              </a:rPr>
              <a:t>Faculty of Industrial Engineering, Mechanical Engineering and Computer Science            </a:t>
            </a:r>
            <a:fld id="{00000000-1234-1234-1234-123412341234}" type="slidenum">
              <a:rPr lang="is" sz="1200" smtClean="0"/>
              <a:pPr/>
              <a:t>‹Nr.›</a:t>
            </a:fld>
            <a:r>
              <a:rPr lang="is" sz="1200"/>
              <a:t> </a:t>
            </a:r>
            <a:r>
              <a:rPr lang="de-DE" sz="1200" b="0" i="0" u="none" strike="noStrike">
                <a:solidFill>
                  <a:srgbClr val="212529"/>
                </a:solidFill>
                <a:effectLst/>
                <a:latin typeface="Jost"/>
              </a:rPr>
              <a:t>  </a:t>
            </a:r>
            <a:endParaRPr sz="120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FF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.png"/><Relationship Id="rId4" Type="http://schemas.openxmlformats.org/officeDocument/2006/relationships/image" Target="../media/image4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2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12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6.png"/><Relationship Id="rId11" Type="http://schemas.openxmlformats.org/officeDocument/2006/relationships/image" Target="../media/image51.png"/><Relationship Id="rId5" Type="http://schemas.openxmlformats.org/officeDocument/2006/relationships/image" Target="../media/image45.png"/><Relationship Id="rId10" Type="http://schemas.openxmlformats.org/officeDocument/2006/relationships/image" Target="../media/image50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.png"/><Relationship Id="rId4" Type="http://schemas.openxmlformats.org/officeDocument/2006/relationships/image" Target="../media/image5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.png"/><Relationship Id="rId4" Type="http://schemas.openxmlformats.org/officeDocument/2006/relationships/image" Target="../media/image5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3.svg"/><Relationship Id="rId5" Type="http://schemas.openxmlformats.org/officeDocument/2006/relationships/image" Target="../media/image62.png"/><Relationship Id="rId4" Type="http://schemas.openxmlformats.org/officeDocument/2006/relationships/image" Target="../media/image61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.png"/><Relationship Id="rId4" Type="http://schemas.openxmlformats.org/officeDocument/2006/relationships/image" Target="../media/image65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.png"/><Relationship Id="rId4" Type="http://schemas.openxmlformats.org/officeDocument/2006/relationships/image" Target="../media/image67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1.svg"/><Relationship Id="rId5" Type="http://schemas.openxmlformats.org/officeDocument/2006/relationships/image" Target="../media/image70.png"/><Relationship Id="rId4" Type="http://schemas.openxmlformats.org/officeDocument/2006/relationships/image" Target="../media/image69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.png"/><Relationship Id="rId4" Type="http://schemas.openxmlformats.org/officeDocument/2006/relationships/image" Target="../media/image7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.png"/><Relationship Id="rId4" Type="http://schemas.openxmlformats.org/officeDocument/2006/relationships/image" Target="../media/image75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9.png"/><Relationship Id="rId4" Type="http://schemas.openxmlformats.org/officeDocument/2006/relationships/image" Target="../media/image4.png"/><Relationship Id="rId9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5" Type="http://schemas.openxmlformats.org/officeDocument/2006/relationships/image" Target="../media/image2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11" Type="http://schemas.openxmlformats.org/officeDocument/2006/relationships/image" Target="../media/image28.png"/><Relationship Id="rId5" Type="http://schemas.openxmlformats.org/officeDocument/2006/relationships/image" Target="../media/image23.png"/><Relationship Id="rId10" Type="http://schemas.openxmlformats.org/officeDocument/2006/relationships/image" Target="../media/image27.png"/><Relationship Id="rId4" Type="http://schemas.openxmlformats.org/officeDocument/2006/relationships/image" Target="../media/image22.png"/><Relationship Id="rId9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1149214" y="682411"/>
            <a:ext cx="6845571" cy="193221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2500" b="1" cap="small" dirty="0">
                <a:solidFill>
                  <a:schemeClr val="tx1"/>
                </a:solidFill>
              </a:rPr>
              <a:t>DESIGN AND OPTIMIZATION FINAL PROJECT</a:t>
            </a:r>
            <a:br>
              <a:rPr lang="en-GB" sz="2500" b="1" dirty="0">
                <a:solidFill>
                  <a:schemeClr val="tx1"/>
                </a:solidFill>
              </a:rPr>
            </a:br>
            <a:r>
              <a:rPr lang="en-US" sz="2500" cap="small" dirty="0">
                <a:solidFill>
                  <a:srgbClr val="10099F"/>
                </a:solidFill>
              </a:rPr>
              <a:t>PV Power Matching</a:t>
            </a:r>
            <a:endParaRPr lang="en-GB" sz="2500" cap="small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Subtitle 6">
            <a:extLst>
              <a:ext uri="{FF2B5EF4-FFF2-40B4-BE49-F238E27FC236}">
                <a16:creationId xmlns:a16="http://schemas.microsoft.com/office/drawing/2014/main" id="{4D522607-F9E8-78D5-8330-130B1A04DF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1060" y="2325447"/>
            <a:ext cx="7767996" cy="2276493"/>
          </a:xfrm>
        </p:spPr>
        <p:txBody>
          <a:bodyPr>
            <a:normAutofit/>
          </a:bodyPr>
          <a:lstStyle/>
          <a:p>
            <a:pPr algn="ctr">
              <a:defRPr/>
            </a:pPr>
            <a:r>
              <a:rPr lang="is-IS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Design and Optimization – VÉL113F</a:t>
            </a:r>
          </a:p>
          <a:p>
            <a:pPr>
              <a:defRPr/>
            </a:pPr>
            <a:endParaRPr lang="is-IS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defRPr/>
            </a:pPr>
            <a:r>
              <a:rPr lang="is-IS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Leander Merbecks</a:t>
            </a:r>
          </a:p>
          <a:p>
            <a:pPr>
              <a:defRPr/>
            </a:pPr>
            <a:endParaRPr lang="is-IS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>
              <a:defRPr/>
            </a:pPr>
            <a:r>
              <a:rPr lang="is-IS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21st November, 2024</a:t>
            </a:r>
          </a:p>
          <a:p>
            <a:endParaRPr lang="x-none" dirty="0">
              <a:latin typeface="Jost" pitchFamily="2" charset="77"/>
              <a:ea typeface="Jost" pitchFamily="2" charset="77"/>
            </a:endParaRPr>
          </a:p>
        </p:txBody>
      </p:sp>
      <p:pic>
        <p:nvPicPr>
          <p:cNvPr id="2" name="Grafik 1" descr="Ein Bild, das Schrift, Grafiken, Logo, Text enthält.&#10;&#10;Automatisch generierte Beschreibung">
            <a:extLst>
              <a:ext uri="{FF2B5EF4-FFF2-40B4-BE49-F238E27FC236}">
                <a16:creationId xmlns:a16="http://schemas.microsoft.com/office/drawing/2014/main" id="{2D6D6AA4-4AC9-9476-DEDF-D6A2B192AA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7437" y="899714"/>
            <a:ext cx="1062094" cy="23602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4392BB7-B157-E9DD-F3E5-0847DF9F46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/>
              <a:t>Photovoltaic</a:t>
            </a:r>
            <a:r>
              <a:rPr lang="de-DE" dirty="0"/>
              <a:t> </a:t>
            </a:r>
            <a:r>
              <a:rPr lang="de-DE" dirty="0" err="1"/>
              <a:t>system</a:t>
            </a:r>
            <a:r>
              <a:rPr lang="de-DE" dirty="0"/>
              <a:t> </a:t>
            </a:r>
            <a:r>
              <a:rPr lang="de-DE" dirty="0" err="1"/>
              <a:t>model</a:t>
            </a:r>
            <a:endParaRPr lang="de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19989481-D952-2E7D-2D66-77A727F8FA18}"/>
                  </a:ext>
                </a:extLst>
              </p:cNvPr>
              <p:cNvSpPr txBox="1"/>
              <p:nvPr/>
            </p:nvSpPr>
            <p:spPr>
              <a:xfrm>
                <a:off x="108472" y="2571750"/>
                <a:ext cx="4572000" cy="5332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𝑃𝑉𝑆</m:t>
                          </m:r>
                        </m:sub>
                      </m:sSub>
                      <m:d>
                        <m:dPr>
                          <m:ctrlPr>
                            <a:rPr lang="de-DE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1" i="1">
                              <a:latin typeface="Cambria Math" panose="02040503050406030204" pitchFamily="18" charset="0"/>
                            </a:rPr>
                            <m:t>𝝓</m:t>
                          </m:r>
                          <m:r>
                            <a:rPr lang="de-DE" b="0" i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de-DE" b="1" i="1">
                              <a:latin typeface="Cambria Math" panose="02040503050406030204" pitchFamily="18" charset="0"/>
                            </a:rPr>
                            <m:t>𝝉</m:t>
                          </m:r>
                          <m:r>
                            <a:rPr lang="de-DE" b="0" i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b="0" i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de-DE" b="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b="0" i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de-DE" b="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de-DE" b="0" i="1">
                                  <a:latin typeface="Cambria Math" panose="02040503050406030204" pitchFamily="18" charset="0"/>
                                </a:rPr>
                                <m:t>𝑝𝑎𝑛𝑒𝑙</m:t>
                              </m:r>
                            </m:sub>
                          </m:s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19989481-D952-2E7D-2D66-77A727F8FA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472" y="2571750"/>
                <a:ext cx="4572000" cy="533288"/>
              </a:xfrm>
              <a:prstGeom prst="rect">
                <a:avLst/>
              </a:prstGeom>
              <a:blipFill>
                <a:blip r:embed="rId3"/>
                <a:stretch>
                  <a:fillRect t="-135632" b="-20804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Grafik 5">
            <a:extLst>
              <a:ext uri="{FF2B5EF4-FFF2-40B4-BE49-F238E27FC236}">
                <a16:creationId xmlns:a16="http://schemas.microsoft.com/office/drawing/2014/main" id="{65BDF8CA-2DAF-D74A-78D3-0C56DAA4E2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365230"/>
            <a:ext cx="3899648" cy="3333245"/>
          </a:xfrm>
          <a:prstGeom prst="rect">
            <a:avLst/>
          </a:prstGeom>
        </p:spPr>
      </p:pic>
      <p:pic>
        <p:nvPicPr>
          <p:cNvPr id="7" name="Grafik 6" descr="Ein Bild, das Schrift, Grafiken, Logo, Text enthält.&#10;&#10;Automatisch generierte Beschreibung">
            <a:extLst>
              <a:ext uri="{FF2B5EF4-FFF2-40B4-BE49-F238E27FC236}">
                <a16:creationId xmlns:a16="http://schemas.microsoft.com/office/drawing/2014/main" id="{A8A2AFC1-EF74-0BDE-C336-69F142CC2D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47437" y="899714"/>
            <a:ext cx="1062094" cy="236021"/>
          </a:xfrm>
          <a:prstGeom prst="rect">
            <a:avLst/>
          </a:prstGeom>
        </p:spPr>
      </p:pic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EB169A2A-8DB4-4FDD-77DF-4D557B83FCC9}"/>
              </a:ext>
            </a:extLst>
          </p:cNvPr>
          <p:cNvGrpSpPr/>
          <p:nvPr/>
        </p:nvGrpSpPr>
        <p:grpSpPr>
          <a:xfrm>
            <a:off x="5632704" y="106814"/>
            <a:ext cx="1405130" cy="1028700"/>
            <a:chOff x="0" y="0"/>
            <a:chExt cx="5656810" cy="6263641"/>
          </a:xfrm>
        </p:grpSpPr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07C8E70D-4153-BF81-0938-B9FB422A41FF}"/>
                </a:ext>
              </a:extLst>
            </p:cNvPr>
            <p:cNvSpPr/>
            <p:nvPr/>
          </p:nvSpPr>
          <p:spPr>
            <a:xfrm>
              <a:off x="0" y="0"/>
              <a:ext cx="5656810" cy="6263641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 w="12700" cap="flat" cmpd="sng" algn="ctr">
              <a:solidFill>
                <a:srgbClr val="4472C4">
                  <a:shade val="15000"/>
                </a:srgbClr>
              </a:solidFill>
              <a:prstDash val="lgDashDot"/>
              <a:miter lim="800000"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2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endParaRPr>
            </a:p>
          </p:txBody>
        </p:sp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8DD48577-69C0-CE66-1632-C4440BD011E5}"/>
                </a:ext>
              </a:extLst>
            </p:cNvPr>
            <p:cNvSpPr/>
            <p:nvPr/>
          </p:nvSpPr>
          <p:spPr>
            <a:xfrm>
              <a:off x="45719" y="365761"/>
              <a:ext cx="3861263" cy="4655127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 w="12700" cap="flat" cmpd="sng" algn="ctr">
              <a:solidFill>
                <a:srgbClr val="4472C4">
                  <a:shade val="15000"/>
                </a:srgbClr>
              </a:solidFill>
              <a:prstDash val="lgDashDot"/>
              <a:miter lim="800000"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2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endParaRPr>
            </a:p>
          </p:txBody>
        </p:sp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80229AAE-C2B8-4755-4A68-1C2B524F05F4}"/>
                </a:ext>
              </a:extLst>
            </p:cNvPr>
            <p:cNvSpPr/>
            <p:nvPr/>
          </p:nvSpPr>
          <p:spPr>
            <a:xfrm>
              <a:off x="87283" y="731521"/>
              <a:ext cx="2007524" cy="2992582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 w="12700" cap="flat" cmpd="sng" algn="ctr">
              <a:solidFill>
                <a:srgbClr val="4472C4">
                  <a:shade val="15000"/>
                </a:srgbClr>
              </a:solidFill>
              <a:prstDash val="lgDashDot"/>
              <a:miter lim="800000"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2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endParaRPr>
            </a:p>
          </p:txBody>
        </p:sp>
        <p:grpSp>
          <p:nvGrpSpPr>
            <p:cNvPr id="12" name="Gruppieren 11">
              <a:extLst>
                <a:ext uri="{FF2B5EF4-FFF2-40B4-BE49-F238E27FC236}">
                  <a16:creationId xmlns:a16="http://schemas.microsoft.com/office/drawing/2014/main" id="{1B2C8398-096A-9CCC-87B5-64A2D66B9625}"/>
                </a:ext>
              </a:extLst>
            </p:cNvPr>
            <p:cNvGrpSpPr/>
            <p:nvPr/>
          </p:nvGrpSpPr>
          <p:grpSpPr>
            <a:xfrm>
              <a:off x="282632" y="1115488"/>
              <a:ext cx="5213466" cy="5075324"/>
              <a:chOff x="282632" y="1115488"/>
              <a:chExt cx="5213466" cy="5075324"/>
            </a:xfrm>
          </p:grpSpPr>
          <p:sp>
            <p:nvSpPr>
              <p:cNvPr id="13" name="Rechteck 12">
                <a:extLst>
                  <a:ext uri="{FF2B5EF4-FFF2-40B4-BE49-F238E27FC236}">
                    <a16:creationId xmlns:a16="http://schemas.microsoft.com/office/drawing/2014/main" id="{4B929EEA-8D40-5CAE-5A9A-8B46DEBDD577}"/>
                  </a:ext>
                </a:extLst>
              </p:cNvPr>
              <p:cNvSpPr/>
              <p:nvPr/>
            </p:nvSpPr>
            <p:spPr>
              <a:xfrm>
                <a:off x="4166060" y="1447801"/>
                <a:ext cx="1330038" cy="897773"/>
              </a:xfrm>
              <a:prstGeom prst="rect">
                <a:avLst/>
              </a:prstGeom>
              <a:solidFill>
                <a:srgbClr val="5B9BD5"/>
              </a:solidFill>
              <a:ln w="12700" cap="flat" cmpd="sng" algn="ctr">
                <a:solidFill>
                  <a:srgbClr val="4472C4">
                    <a:shade val="15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3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2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Times New Roman" panose="02020603050405020304" pitchFamily="18" charset="0"/>
                  <a:cs typeface="+mn-cs"/>
                </a:endParaRPr>
              </a:p>
            </p:txBody>
          </p:sp>
          <p:sp>
            <p:nvSpPr>
              <p:cNvPr id="14" name="Rechteck 13">
                <a:extLst>
                  <a:ext uri="{FF2B5EF4-FFF2-40B4-BE49-F238E27FC236}">
                    <a16:creationId xmlns:a16="http://schemas.microsoft.com/office/drawing/2014/main" id="{BC3E8F1D-97D9-7720-2F34-A87D589ACE1D}"/>
                  </a:ext>
                </a:extLst>
              </p:cNvPr>
              <p:cNvSpPr/>
              <p:nvPr/>
            </p:nvSpPr>
            <p:spPr>
              <a:xfrm>
                <a:off x="2376745" y="5293041"/>
                <a:ext cx="1330038" cy="897771"/>
              </a:xfrm>
              <a:prstGeom prst="rect">
                <a:avLst/>
              </a:prstGeom>
              <a:solidFill>
                <a:srgbClr val="FF717B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3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2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Times New Roman" panose="02020603050405020304" pitchFamily="18" charset="0"/>
                  <a:cs typeface="+mn-cs"/>
                </a:endParaRPr>
              </a:p>
            </p:txBody>
          </p:sp>
          <p:grpSp>
            <p:nvGrpSpPr>
              <p:cNvPr id="15" name="Gruppieren 14">
                <a:extLst>
                  <a:ext uri="{FF2B5EF4-FFF2-40B4-BE49-F238E27FC236}">
                    <a16:creationId xmlns:a16="http://schemas.microsoft.com/office/drawing/2014/main" id="{D517DB25-6A10-0AE5-82FD-45CE15614001}"/>
                  </a:ext>
                </a:extLst>
              </p:cNvPr>
              <p:cNvGrpSpPr/>
              <p:nvPr/>
            </p:nvGrpSpPr>
            <p:grpSpPr>
              <a:xfrm>
                <a:off x="282632" y="1115488"/>
                <a:ext cx="3424151" cy="3793578"/>
                <a:chOff x="282632" y="1115488"/>
                <a:chExt cx="3424151" cy="3793578"/>
              </a:xfrm>
            </p:grpSpPr>
            <p:sp>
              <p:nvSpPr>
                <p:cNvPr id="16" name="Rechteck 15">
                  <a:extLst>
                    <a:ext uri="{FF2B5EF4-FFF2-40B4-BE49-F238E27FC236}">
                      <a16:creationId xmlns:a16="http://schemas.microsoft.com/office/drawing/2014/main" id="{0A160CB7-6E9E-C394-60A9-F6FBB3B147E3}"/>
                    </a:ext>
                  </a:extLst>
                </p:cNvPr>
                <p:cNvSpPr/>
                <p:nvPr/>
              </p:nvSpPr>
              <p:spPr>
                <a:xfrm>
                  <a:off x="1482090" y="4011295"/>
                  <a:ext cx="1330036" cy="897771"/>
                </a:xfrm>
                <a:prstGeom prst="rect">
                  <a:avLst/>
                </a:prstGeom>
                <a:solidFill>
                  <a:srgbClr val="B482DA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3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e-DE" sz="12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Times New Roman" panose="02020603050405020304" pitchFamily="18" charset="0"/>
                    <a:cs typeface="+mn-cs"/>
                  </a:endParaRPr>
                </a:p>
              </p:txBody>
            </p:sp>
            <p:sp>
              <p:nvSpPr>
                <p:cNvPr id="17" name="Rechteck 16">
                  <a:extLst>
                    <a:ext uri="{FF2B5EF4-FFF2-40B4-BE49-F238E27FC236}">
                      <a16:creationId xmlns:a16="http://schemas.microsoft.com/office/drawing/2014/main" id="{0B54D603-9EB7-ED22-4124-14A4492326AB}"/>
                    </a:ext>
                  </a:extLst>
                </p:cNvPr>
                <p:cNvSpPr/>
                <p:nvPr/>
              </p:nvSpPr>
              <p:spPr>
                <a:xfrm>
                  <a:off x="2376745" y="2729549"/>
                  <a:ext cx="1330038" cy="897771"/>
                </a:xfrm>
                <a:prstGeom prst="rect">
                  <a:avLst/>
                </a:prstGeom>
                <a:solidFill>
                  <a:srgbClr val="92D050"/>
                </a:solidFill>
                <a:ln w="12700" cap="flat" cmpd="sng" algn="ctr">
                  <a:solidFill>
                    <a:srgbClr val="4472C4">
                      <a:shade val="15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3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e-DE" sz="12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Times New Roman" panose="02020603050405020304" pitchFamily="18" charset="0"/>
                    <a:cs typeface="+mn-cs"/>
                  </a:endParaRPr>
                </a:p>
              </p:txBody>
            </p:sp>
            <p:grpSp>
              <p:nvGrpSpPr>
                <p:cNvPr id="18" name="Gruppieren 17">
                  <a:extLst>
                    <a:ext uri="{FF2B5EF4-FFF2-40B4-BE49-F238E27FC236}">
                      <a16:creationId xmlns:a16="http://schemas.microsoft.com/office/drawing/2014/main" id="{463178BC-D1B5-751E-210E-23A53CA1AE31}"/>
                    </a:ext>
                  </a:extLst>
                </p:cNvPr>
                <p:cNvGrpSpPr/>
                <p:nvPr/>
              </p:nvGrpSpPr>
              <p:grpSpPr>
                <a:xfrm>
                  <a:off x="282632" y="1115488"/>
                  <a:ext cx="1634838" cy="2511832"/>
                  <a:chOff x="282632" y="1115488"/>
                  <a:chExt cx="1634837" cy="2511832"/>
                </a:xfrm>
              </p:grpSpPr>
              <p:sp>
                <p:nvSpPr>
                  <p:cNvPr id="19" name="Rechteck 18">
                    <a:extLst>
                      <a:ext uri="{FF2B5EF4-FFF2-40B4-BE49-F238E27FC236}">
                        <a16:creationId xmlns:a16="http://schemas.microsoft.com/office/drawing/2014/main" id="{7F00A3F0-543A-C06B-DEBE-C4CF1C015284}"/>
                      </a:ext>
                    </a:extLst>
                  </p:cNvPr>
                  <p:cNvSpPr/>
                  <p:nvPr/>
                </p:nvSpPr>
                <p:spPr>
                  <a:xfrm>
                    <a:off x="587432" y="2729549"/>
                    <a:ext cx="1330037" cy="897771"/>
                  </a:xfrm>
                  <a:prstGeom prst="rect">
                    <a:avLst/>
                  </a:prstGeom>
                  <a:solidFill>
                    <a:srgbClr val="ED7D31"/>
                  </a:solidFill>
                  <a:ln w="127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3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de-DE" sz="1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ysClr val="window" lastClr="FFFFFF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Times New Roman" panose="02020603050405020304" pitchFamily="18" charset="0"/>
                      <a:cs typeface="+mn-cs"/>
                    </a:endParaRPr>
                  </a:p>
                </p:txBody>
              </p:sp>
              <p:grpSp>
                <p:nvGrpSpPr>
                  <p:cNvPr id="20" name="Gruppieren 19">
                    <a:extLst>
                      <a:ext uri="{FF2B5EF4-FFF2-40B4-BE49-F238E27FC236}">
                        <a16:creationId xmlns:a16="http://schemas.microsoft.com/office/drawing/2014/main" id="{A0D4DA51-EC80-92EC-FE09-37C60AD735A0}"/>
                      </a:ext>
                    </a:extLst>
                  </p:cNvPr>
                  <p:cNvGrpSpPr/>
                  <p:nvPr/>
                </p:nvGrpSpPr>
                <p:grpSpPr>
                  <a:xfrm>
                    <a:off x="282632" y="1115488"/>
                    <a:ext cx="1634837" cy="1202570"/>
                    <a:chOff x="282632" y="1115489"/>
                    <a:chExt cx="1634837" cy="1202572"/>
                  </a:xfrm>
                  <a:solidFill>
                    <a:srgbClr val="E7E6E6">
                      <a:lumMod val="90000"/>
                    </a:srgbClr>
                  </a:solidFill>
                </p:grpSpPr>
                <p:sp>
                  <p:nvSpPr>
                    <p:cNvPr id="21" name="Rechteck 20">
                      <a:extLst>
                        <a:ext uri="{FF2B5EF4-FFF2-40B4-BE49-F238E27FC236}">
                          <a16:creationId xmlns:a16="http://schemas.microsoft.com/office/drawing/2014/main" id="{177F40D3-E51F-0607-E9A3-B92B1C6152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2632" y="1115489"/>
                      <a:ext cx="1330037" cy="897772"/>
                    </a:xfrm>
                    <a:prstGeom prst="rect">
                      <a:avLst/>
                    </a:prstGeom>
                    <a:grpFill/>
                    <a:ln w="12700" cap="flat" cmpd="sng" algn="ctr">
                      <a:solidFill>
                        <a:sysClr val="windowText" lastClr="000000"/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DE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ysClr val="window" lastClr="FFFFFF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2" name="Rechteck 21">
                      <a:extLst>
                        <a:ext uri="{FF2B5EF4-FFF2-40B4-BE49-F238E27FC236}">
                          <a16:creationId xmlns:a16="http://schemas.microsoft.com/office/drawing/2014/main" id="{2FB8A4EF-4F64-3161-1B27-565884C501A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35032" y="1267889"/>
                      <a:ext cx="1330037" cy="897772"/>
                    </a:xfrm>
                    <a:prstGeom prst="rect">
                      <a:avLst/>
                    </a:prstGeom>
                    <a:grpFill/>
                    <a:ln w="12700" cap="flat" cmpd="sng" algn="ctr">
                      <a:solidFill>
                        <a:sysClr val="windowText" lastClr="000000"/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DE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ysClr val="window" lastClr="FFFFFF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3" name="Rechteck 22">
                      <a:extLst>
                        <a:ext uri="{FF2B5EF4-FFF2-40B4-BE49-F238E27FC236}">
                          <a16:creationId xmlns:a16="http://schemas.microsoft.com/office/drawing/2014/main" id="{637350D3-4573-DAD8-15D3-EED96EEAEA5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7432" y="1420289"/>
                      <a:ext cx="1330037" cy="897772"/>
                    </a:xfrm>
                    <a:prstGeom prst="rect">
                      <a:avLst/>
                    </a:prstGeom>
                    <a:grpFill/>
                    <a:ln w="12700" cap="flat" cmpd="sng" algn="ctr">
                      <a:solidFill>
                        <a:sysClr val="windowText" lastClr="000000"/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DE" sz="12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ysClr val="window" lastClr="FFFFFF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+mn-cs"/>
                      </a:endParaRPr>
                    </a:p>
                  </p:txBody>
                </p:sp>
              </p:grpSp>
            </p:grpSp>
          </p:grpSp>
        </p:grpSp>
      </p:grpSp>
      <p:sp>
        <p:nvSpPr>
          <p:cNvPr id="24" name="Rechteck 23">
            <a:extLst>
              <a:ext uri="{FF2B5EF4-FFF2-40B4-BE49-F238E27FC236}">
                <a16:creationId xmlns:a16="http://schemas.microsoft.com/office/drawing/2014/main" id="{BE2537B1-6058-17AA-3EED-A31A3E7283B2}"/>
              </a:ext>
            </a:extLst>
          </p:cNvPr>
          <p:cNvSpPr/>
          <p:nvPr/>
        </p:nvSpPr>
        <p:spPr>
          <a:xfrm>
            <a:off x="5715557" y="492954"/>
            <a:ext cx="472506" cy="2650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944730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039555-D715-457C-D632-737F293D9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/>
              <a:t>Battery</a:t>
            </a:r>
            <a:r>
              <a:rPr lang="de-DE" dirty="0"/>
              <a:t> Model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25F11C8E-B267-DB7A-A50D-6518B24139E1}"/>
                  </a:ext>
                </a:extLst>
              </p:cNvPr>
              <p:cNvSpPr txBox="1"/>
              <p:nvPr/>
            </p:nvSpPr>
            <p:spPr>
              <a:xfrm>
                <a:off x="233082" y="1147482"/>
                <a:ext cx="2172446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d>
                        <m:dPr>
                          <m:ctrlPr>
                            <a:rPr lang="de-DE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d>
                        <m:dPr>
                          <m:ctrlPr>
                            <a:rPr lang="de-DE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i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de-DE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𝑃𝑉𝑆</m:t>
                          </m:r>
                        </m:sub>
                      </m:sSub>
                      <m:d>
                        <m:dPr>
                          <m:ctrlPr>
                            <a:rPr lang="de-DE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25F11C8E-B267-DB7A-A50D-6518B24139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082" y="1147482"/>
                <a:ext cx="2172446" cy="307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09DE210A-344C-EB36-12D5-B8407F76C710}"/>
                  </a:ext>
                </a:extLst>
              </p:cNvPr>
              <p:cNvSpPr txBox="1"/>
              <p:nvPr/>
            </p:nvSpPr>
            <p:spPr>
              <a:xfrm>
                <a:off x="183777" y="2063012"/>
                <a:ext cx="1275976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d>
                        <m:dPr>
                          <m:ctrlPr>
                            <a:rPr lang="de-DE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de-DE" i="0">
                          <a:latin typeface="Cambria Math" panose="02040503050406030204" pitchFamily="18" charset="0"/>
                        </a:rPr>
                        <m:t>&lt;0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09DE210A-344C-EB36-12D5-B8407F76C7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777" y="2063012"/>
                <a:ext cx="1275976" cy="3077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2A72C29A-D0F3-E46F-2C23-F70D5B52F94A}"/>
                  </a:ext>
                </a:extLst>
              </p:cNvPr>
              <p:cNvSpPr txBox="1"/>
              <p:nvPr/>
            </p:nvSpPr>
            <p:spPr>
              <a:xfrm>
                <a:off x="167341" y="1437630"/>
                <a:ext cx="2584824" cy="33977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𝑝𝑜𝑡</m:t>
                          </m:r>
                        </m:sub>
                      </m:sSub>
                      <m:r>
                        <a:rPr lang="de-DE" i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de-DE" i="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d>
                            <m:dPr>
                              <m:sepChr m:val=","/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de-DE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de-DE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de-DE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  <m:e>
                              <m:sSub>
                                <m:sSubPr>
                                  <m:ctrlPr>
                                    <a:rPr lang="de-DE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  <m:r>
                                    <a:rPr lang="de-DE" i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𝑚𝑎𝑥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2A72C29A-D0F3-E46F-2C23-F70D5B52F9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341" y="1437630"/>
                <a:ext cx="2584824" cy="33977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73E5F967-17E6-8B24-5BCB-19C9DF345792}"/>
                  </a:ext>
                </a:extLst>
              </p:cNvPr>
              <p:cNvSpPr txBox="1"/>
              <p:nvPr/>
            </p:nvSpPr>
            <p:spPr>
              <a:xfrm>
                <a:off x="59764" y="1783020"/>
                <a:ext cx="1748118" cy="3243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DE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de-DE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𝑝𝑜𝑡</m:t>
                          </m:r>
                        </m:sub>
                      </m:sSub>
                      <m:r>
                        <a:rPr lang="de-DE" i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m:rPr>
                          <m:sty m:val="p"/>
                        </m:rPr>
                        <a:rPr lang="de-DE" i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73E5F967-17E6-8B24-5BCB-19C9DF3457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64" y="1783020"/>
                <a:ext cx="1748118" cy="324384"/>
              </a:xfrm>
              <a:prstGeom prst="rect">
                <a:avLst/>
              </a:prstGeom>
              <a:blipFill>
                <a:blip r:embed="rId6"/>
                <a:stretch>
                  <a:fillRect b="-185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B3563762-24BB-2DB3-759D-33C1CCCDA173}"/>
                  </a:ext>
                </a:extLst>
              </p:cNvPr>
              <p:cNvSpPr txBox="1"/>
              <p:nvPr/>
            </p:nvSpPr>
            <p:spPr>
              <a:xfrm>
                <a:off x="477192" y="2348627"/>
                <a:ext cx="2805953" cy="3354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ctrlPr>
                            <a:rPr lang="de-DE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  <m:d>
                            <m:dPr>
                              <m:ctrlPr>
                                <a:rPr lang="de-DE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DE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de-DE" i="0">
                              <a:latin typeface="Cambria Math" panose="02040503050406030204" pitchFamily="18" charset="0"/>
                            </a:rPr>
                            <m:t>=</m:t>
                          </m:r>
                          <m:func>
                            <m:func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de-DE" i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fName>
                            <m:e>
                              <m:d>
                                <m:dPr>
                                  <m:endChr m:val=""/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de-DE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de-DE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de-DE" i="0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func>
                          <m:r>
                            <a:rPr lang="de-DE" i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de-DE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de-DE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B3563762-24BB-2DB3-759D-33C1CCCDA1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192" y="2348627"/>
                <a:ext cx="2805953" cy="335476"/>
              </a:xfrm>
              <a:prstGeom prst="rect">
                <a:avLst/>
              </a:prstGeom>
              <a:blipFill>
                <a:blip r:embed="rId7"/>
                <a:stretch>
                  <a:fillRect t="-136364" r="-13449" b="-21090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52CC681C-6660-3E60-3A96-4CC6BC1EA323}"/>
                  </a:ext>
                </a:extLst>
              </p:cNvPr>
              <p:cNvSpPr txBox="1"/>
              <p:nvPr/>
            </p:nvSpPr>
            <p:spPr>
              <a:xfrm>
                <a:off x="59764" y="2650781"/>
                <a:ext cx="4572000" cy="57291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d>
                        <m:dPr>
                          <m:ctrlPr>
                            <a:rPr lang="de-DE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de-DE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de-DE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de-DE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de-DE" i="0">
                                  <a:latin typeface="Cambria Math" panose="02040503050406030204" pitchFamily="18" charset="0"/>
                                </a:rPr>
                                <m:t>&amp;−</m:t>
                              </m:r>
                              <m:sSub>
                                <m:sSubPr>
                                  <m:ctrlPr>
                                    <a:rPr lang="de-DE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𝑝𝑜𝑡</m:t>
                                  </m:r>
                                </m:sub>
                              </m:sSub>
                              <m:r>
                                <a:rPr lang="de-DE" i="0">
                                  <a:latin typeface="Cambria Math" panose="02040503050406030204" pitchFamily="18" charset="0"/>
                                </a:rPr>
                                <m:t>,  </m:t>
                              </m:r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de-DE" i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de-DE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de-DE" i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de-DE" i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sSub>
                                <m:sSubPr>
                                  <m:ctrlPr>
                                    <a:rPr lang="de-DE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  <m:r>
                                    <a:rPr lang="de-DE" i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𝑚𝑎𝑥</m:t>
                                  </m:r>
                                </m:sub>
                              </m:sSub>
                              <m:r>
                                <a:rPr lang="de-DE" i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de-DE" i="0">
                                  <a:latin typeface="Cambria Math" panose="02040503050406030204" pitchFamily="18" charset="0"/>
                                </a:rPr>
                                <m:t>&amp;0,  </m:t>
                              </m:r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𝑒𝑙𝑠𝑒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52CC681C-6660-3E60-3A96-4CC6BC1EA3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64" y="2650781"/>
                <a:ext cx="4572000" cy="572914"/>
              </a:xfrm>
              <a:prstGeom prst="rect">
                <a:avLst/>
              </a:prstGeom>
              <a:blipFill>
                <a:blip r:embed="rId8"/>
                <a:stretch>
                  <a:fillRect t="-179787" b="-26489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9B76EA66-A771-BBCC-BD4F-C1A901095282}"/>
                  </a:ext>
                </a:extLst>
              </p:cNvPr>
              <p:cNvSpPr txBox="1"/>
              <p:nvPr/>
            </p:nvSpPr>
            <p:spPr>
              <a:xfrm>
                <a:off x="-1407459" y="3184625"/>
                <a:ext cx="457200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d>
                        <m:dPr>
                          <m:ctrlPr>
                            <a:rPr lang="de-DE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de-DE" i="0"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9B76EA66-A771-BBCC-BD4F-C1A9010952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407459" y="3184625"/>
                <a:ext cx="4572000" cy="30777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C85DF1A8-626E-1EB1-697B-9A30EC73C2B1}"/>
                  </a:ext>
                </a:extLst>
              </p:cNvPr>
              <p:cNvSpPr txBox="1"/>
              <p:nvPr/>
            </p:nvSpPr>
            <p:spPr>
              <a:xfrm>
                <a:off x="-110564" y="3446231"/>
                <a:ext cx="5277222" cy="10534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d>
                        <m:dPr>
                          <m:ctrlPr>
                            <a:rPr lang="de-DE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de-DE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de-DE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de-DE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de-DE" i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sSub>
                                <m:sSubPr>
                                  <m:ctrlPr>
                                    <a:rPr lang="de-DE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de-DE" i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de-DE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𝛥</m:t>
                              </m:r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de-DE" i="0">
                                  <a:latin typeface="Cambria Math" panose="02040503050406030204" pitchFamily="18" charset="0"/>
                                </a:rPr>
                                <m:t>,  </m:t>
                              </m:r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de-DE" i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de-DE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de-DE" i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de-DE" i="0">
                                  <a:latin typeface="Cambria Math" panose="02040503050406030204" pitchFamily="18" charset="0"/>
                                </a:rPr>
                                <m:t>≥</m:t>
                              </m:r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𝛥</m:t>
                              </m:r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e>
                              <m:r>
                                <a:rPr lang="de-DE" i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sSub>
                                <m:sSubPr>
                                  <m:ctrlPr>
                                    <a:rPr lang="de-DE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de-DE" i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de-DE" i="0">
                                  <a:latin typeface="Cambria Math" panose="02040503050406030204" pitchFamily="18" charset="0"/>
                                </a:rPr>
                                <m:t>,  </m:t>
                              </m:r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𝑒𝑙𝑠𝑒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de-DE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d>
                        <m:dPr>
                          <m:ctrlPr>
                            <a:rPr lang="de-DE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de-DE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de-DE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de-DE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de-DE" i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sSub>
                                <m:sSubPr>
                                  <m:ctrlPr>
                                    <a:rPr lang="de-DE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𝑝𝑜𝑡</m:t>
                                  </m:r>
                                </m:sub>
                              </m:sSub>
                              <m:r>
                                <a:rPr lang="de-DE" i="0">
                                  <a:latin typeface="Cambria Math" panose="02040503050406030204" pitchFamily="18" charset="0"/>
                                </a:rPr>
                                <m:t>,  </m:t>
                              </m:r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de-DE" i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de-DE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de-DE" i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de-DE" i="0">
                                  <a:latin typeface="Cambria Math" panose="02040503050406030204" pitchFamily="18" charset="0"/>
                                </a:rPr>
                                <m:t>≥</m:t>
                              </m:r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𝛥</m:t>
                              </m:r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e>
                              <m:r>
                                <a:rPr lang="de-DE" i="0">
                                  <a:latin typeface="Cambria Math" panose="02040503050406030204" pitchFamily="18" charset="0"/>
                                </a:rPr>
                                <m:t>&amp;0,  </m:t>
                              </m:r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𝑒𝑙𝑠𝑒</m:t>
                              </m:r>
                            </m:e>
                          </m:eqArr>
                        </m:e>
                      </m:d>
                      <m:r>
                        <a:rPr lang="de-DE" i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C85DF1A8-626E-1EB1-697B-9A30EC73C2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10564" y="3446231"/>
                <a:ext cx="5277222" cy="1053494"/>
              </a:xfrm>
              <a:prstGeom prst="rect">
                <a:avLst/>
              </a:prstGeom>
              <a:blipFill>
                <a:blip r:embed="rId10"/>
                <a:stretch>
                  <a:fillRect t="-97688" b="-14335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Grafik 19">
            <a:extLst>
              <a:ext uri="{FF2B5EF4-FFF2-40B4-BE49-F238E27FC236}">
                <a16:creationId xmlns:a16="http://schemas.microsoft.com/office/drawing/2014/main" id="{8DD325B2-D7B0-756A-9874-5419E1D2F94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72000" y="1719997"/>
            <a:ext cx="3910330" cy="2929255"/>
          </a:xfrm>
          <a:prstGeom prst="rect">
            <a:avLst/>
          </a:prstGeom>
        </p:spPr>
      </p:pic>
      <p:pic>
        <p:nvPicPr>
          <p:cNvPr id="21" name="Grafik 20" descr="Ein Bild, das Schrift, Grafiken, Logo, Text enthält.&#10;&#10;Automatisch generierte Beschreibung">
            <a:extLst>
              <a:ext uri="{FF2B5EF4-FFF2-40B4-BE49-F238E27FC236}">
                <a16:creationId xmlns:a16="http://schemas.microsoft.com/office/drawing/2014/main" id="{74387C0C-93AE-1098-9CE7-896B378B6FB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47437" y="899714"/>
            <a:ext cx="1062094" cy="236021"/>
          </a:xfrm>
          <a:prstGeom prst="rect">
            <a:avLst/>
          </a:prstGeom>
        </p:spPr>
      </p:pic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71B71D54-EF7C-D269-367A-7DA23C39B7B0}"/>
              </a:ext>
            </a:extLst>
          </p:cNvPr>
          <p:cNvGrpSpPr/>
          <p:nvPr/>
        </p:nvGrpSpPr>
        <p:grpSpPr>
          <a:xfrm>
            <a:off x="5632704" y="106814"/>
            <a:ext cx="1405130" cy="1028700"/>
            <a:chOff x="0" y="0"/>
            <a:chExt cx="5656810" cy="6263641"/>
          </a:xfrm>
        </p:grpSpPr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95845222-9B38-B151-72CC-6C77E19FF5D9}"/>
                </a:ext>
              </a:extLst>
            </p:cNvPr>
            <p:cNvSpPr/>
            <p:nvPr/>
          </p:nvSpPr>
          <p:spPr>
            <a:xfrm>
              <a:off x="0" y="0"/>
              <a:ext cx="5656810" cy="6263641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 w="12700" cap="flat" cmpd="sng" algn="ctr">
              <a:solidFill>
                <a:srgbClr val="4472C4">
                  <a:shade val="15000"/>
                </a:srgbClr>
              </a:solidFill>
              <a:prstDash val="lgDashDot"/>
              <a:miter lim="800000"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2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endParaRPr>
            </a:p>
          </p:txBody>
        </p:sp>
        <p:sp>
          <p:nvSpPr>
            <p:cNvPr id="24" name="Rechteck 23">
              <a:extLst>
                <a:ext uri="{FF2B5EF4-FFF2-40B4-BE49-F238E27FC236}">
                  <a16:creationId xmlns:a16="http://schemas.microsoft.com/office/drawing/2014/main" id="{4C83FBEA-C472-DA44-2B69-D65BCF852F4B}"/>
                </a:ext>
              </a:extLst>
            </p:cNvPr>
            <p:cNvSpPr/>
            <p:nvPr/>
          </p:nvSpPr>
          <p:spPr>
            <a:xfrm>
              <a:off x="45719" y="365761"/>
              <a:ext cx="3861263" cy="4655127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 w="12700" cap="flat" cmpd="sng" algn="ctr">
              <a:solidFill>
                <a:srgbClr val="4472C4">
                  <a:shade val="15000"/>
                </a:srgbClr>
              </a:solidFill>
              <a:prstDash val="lgDashDot"/>
              <a:miter lim="800000"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2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endParaRPr>
            </a:p>
          </p:txBody>
        </p:sp>
        <p:sp>
          <p:nvSpPr>
            <p:cNvPr id="25" name="Rechteck 24">
              <a:extLst>
                <a:ext uri="{FF2B5EF4-FFF2-40B4-BE49-F238E27FC236}">
                  <a16:creationId xmlns:a16="http://schemas.microsoft.com/office/drawing/2014/main" id="{F3DF4AE3-EE61-6ACA-F1F5-BDE3C0DCAE25}"/>
                </a:ext>
              </a:extLst>
            </p:cNvPr>
            <p:cNvSpPr/>
            <p:nvPr/>
          </p:nvSpPr>
          <p:spPr>
            <a:xfrm>
              <a:off x="87283" y="731521"/>
              <a:ext cx="2007524" cy="2992582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 w="12700" cap="flat" cmpd="sng" algn="ctr">
              <a:solidFill>
                <a:srgbClr val="4472C4">
                  <a:shade val="15000"/>
                </a:srgbClr>
              </a:solidFill>
              <a:prstDash val="lgDashDot"/>
              <a:miter lim="800000"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2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endParaRPr>
            </a:p>
          </p:txBody>
        </p:sp>
        <p:grpSp>
          <p:nvGrpSpPr>
            <p:cNvPr id="26" name="Gruppieren 25">
              <a:extLst>
                <a:ext uri="{FF2B5EF4-FFF2-40B4-BE49-F238E27FC236}">
                  <a16:creationId xmlns:a16="http://schemas.microsoft.com/office/drawing/2014/main" id="{0838EDDE-CBC1-6758-86DC-F31E868110A6}"/>
                </a:ext>
              </a:extLst>
            </p:cNvPr>
            <p:cNvGrpSpPr/>
            <p:nvPr/>
          </p:nvGrpSpPr>
          <p:grpSpPr>
            <a:xfrm>
              <a:off x="282632" y="1115488"/>
              <a:ext cx="5213466" cy="5075324"/>
              <a:chOff x="282632" y="1115488"/>
              <a:chExt cx="5213466" cy="5075324"/>
            </a:xfrm>
          </p:grpSpPr>
          <p:sp>
            <p:nvSpPr>
              <p:cNvPr id="27" name="Rechteck 26">
                <a:extLst>
                  <a:ext uri="{FF2B5EF4-FFF2-40B4-BE49-F238E27FC236}">
                    <a16:creationId xmlns:a16="http://schemas.microsoft.com/office/drawing/2014/main" id="{9A884635-72A7-008E-14D4-9180C848FEA4}"/>
                  </a:ext>
                </a:extLst>
              </p:cNvPr>
              <p:cNvSpPr/>
              <p:nvPr/>
            </p:nvSpPr>
            <p:spPr>
              <a:xfrm>
                <a:off x="4166060" y="1447801"/>
                <a:ext cx="1330038" cy="897773"/>
              </a:xfrm>
              <a:prstGeom prst="rect">
                <a:avLst/>
              </a:prstGeom>
              <a:solidFill>
                <a:srgbClr val="5B9BD5"/>
              </a:solidFill>
              <a:ln w="12700" cap="flat" cmpd="sng" algn="ctr">
                <a:solidFill>
                  <a:srgbClr val="4472C4">
                    <a:shade val="15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3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2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Times New Roman" panose="02020603050405020304" pitchFamily="18" charset="0"/>
                  <a:cs typeface="+mn-cs"/>
                </a:endParaRPr>
              </a:p>
            </p:txBody>
          </p:sp>
          <p:sp>
            <p:nvSpPr>
              <p:cNvPr id="28" name="Rechteck 27">
                <a:extLst>
                  <a:ext uri="{FF2B5EF4-FFF2-40B4-BE49-F238E27FC236}">
                    <a16:creationId xmlns:a16="http://schemas.microsoft.com/office/drawing/2014/main" id="{4943BB83-5B07-FE78-72E3-AE8D1A26A723}"/>
                  </a:ext>
                </a:extLst>
              </p:cNvPr>
              <p:cNvSpPr/>
              <p:nvPr/>
            </p:nvSpPr>
            <p:spPr>
              <a:xfrm>
                <a:off x="2376745" y="5293041"/>
                <a:ext cx="1330038" cy="897771"/>
              </a:xfrm>
              <a:prstGeom prst="rect">
                <a:avLst/>
              </a:prstGeom>
              <a:solidFill>
                <a:srgbClr val="FF717B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3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2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Times New Roman" panose="02020603050405020304" pitchFamily="18" charset="0"/>
                  <a:cs typeface="+mn-cs"/>
                </a:endParaRPr>
              </a:p>
            </p:txBody>
          </p:sp>
          <p:grpSp>
            <p:nvGrpSpPr>
              <p:cNvPr id="29" name="Gruppieren 28">
                <a:extLst>
                  <a:ext uri="{FF2B5EF4-FFF2-40B4-BE49-F238E27FC236}">
                    <a16:creationId xmlns:a16="http://schemas.microsoft.com/office/drawing/2014/main" id="{7342073C-2699-C1C7-CAA6-48CFDCAAA624}"/>
                  </a:ext>
                </a:extLst>
              </p:cNvPr>
              <p:cNvGrpSpPr/>
              <p:nvPr/>
            </p:nvGrpSpPr>
            <p:grpSpPr>
              <a:xfrm>
                <a:off x="282632" y="1115488"/>
                <a:ext cx="3424151" cy="3793578"/>
                <a:chOff x="282632" y="1115488"/>
                <a:chExt cx="3424151" cy="3793578"/>
              </a:xfrm>
            </p:grpSpPr>
            <p:sp>
              <p:nvSpPr>
                <p:cNvPr id="30" name="Rechteck 29">
                  <a:extLst>
                    <a:ext uri="{FF2B5EF4-FFF2-40B4-BE49-F238E27FC236}">
                      <a16:creationId xmlns:a16="http://schemas.microsoft.com/office/drawing/2014/main" id="{39BFCCAB-C9B4-E214-08B6-3C74843CB9FA}"/>
                    </a:ext>
                  </a:extLst>
                </p:cNvPr>
                <p:cNvSpPr/>
                <p:nvPr/>
              </p:nvSpPr>
              <p:spPr>
                <a:xfrm>
                  <a:off x="1482090" y="4011295"/>
                  <a:ext cx="1330036" cy="897771"/>
                </a:xfrm>
                <a:prstGeom prst="rect">
                  <a:avLst/>
                </a:prstGeom>
                <a:solidFill>
                  <a:srgbClr val="B482DA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3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e-DE" sz="12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Times New Roman" panose="02020603050405020304" pitchFamily="18" charset="0"/>
                    <a:cs typeface="+mn-cs"/>
                  </a:endParaRPr>
                </a:p>
              </p:txBody>
            </p:sp>
            <p:sp>
              <p:nvSpPr>
                <p:cNvPr id="31" name="Rechteck 30">
                  <a:extLst>
                    <a:ext uri="{FF2B5EF4-FFF2-40B4-BE49-F238E27FC236}">
                      <a16:creationId xmlns:a16="http://schemas.microsoft.com/office/drawing/2014/main" id="{B7B491BE-2D61-0A6D-44BE-3BE772C98C10}"/>
                    </a:ext>
                  </a:extLst>
                </p:cNvPr>
                <p:cNvSpPr/>
                <p:nvPr/>
              </p:nvSpPr>
              <p:spPr>
                <a:xfrm>
                  <a:off x="2376745" y="2729549"/>
                  <a:ext cx="1330038" cy="897771"/>
                </a:xfrm>
                <a:prstGeom prst="rect">
                  <a:avLst/>
                </a:prstGeom>
                <a:solidFill>
                  <a:srgbClr val="92D050"/>
                </a:solidFill>
                <a:ln w="12700" cap="flat" cmpd="sng" algn="ctr">
                  <a:solidFill>
                    <a:srgbClr val="4472C4">
                      <a:shade val="15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3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e-DE" sz="12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Times New Roman" panose="02020603050405020304" pitchFamily="18" charset="0"/>
                    <a:cs typeface="+mn-cs"/>
                  </a:endParaRPr>
                </a:p>
              </p:txBody>
            </p:sp>
            <p:grpSp>
              <p:nvGrpSpPr>
                <p:cNvPr id="32" name="Gruppieren 31">
                  <a:extLst>
                    <a:ext uri="{FF2B5EF4-FFF2-40B4-BE49-F238E27FC236}">
                      <a16:creationId xmlns:a16="http://schemas.microsoft.com/office/drawing/2014/main" id="{9B862229-5537-BA88-9FE2-F72EFAE5327F}"/>
                    </a:ext>
                  </a:extLst>
                </p:cNvPr>
                <p:cNvGrpSpPr/>
                <p:nvPr/>
              </p:nvGrpSpPr>
              <p:grpSpPr>
                <a:xfrm>
                  <a:off x="282632" y="1115488"/>
                  <a:ext cx="1634838" cy="2511832"/>
                  <a:chOff x="282632" y="1115488"/>
                  <a:chExt cx="1634837" cy="2511832"/>
                </a:xfrm>
              </p:grpSpPr>
              <p:sp>
                <p:nvSpPr>
                  <p:cNvPr id="33" name="Rechteck 32">
                    <a:extLst>
                      <a:ext uri="{FF2B5EF4-FFF2-40B4-BE49-F238E27FC236}">
                        <a16:creationId xmlns:a16="http://schemas.microsoft.com/office/drawing/2014/main" id="{3CAA9DDF-EF50-7E9C-CF71-65BB6B597E72}"/>
                      </a:ext>
                    </a:extLst>
                  </p:cNvPr>
                  <p:cNvSpPr/>
                  <p:nvPr/>
                </p:nvSpPr>
                <p:spPr>
                  <a:xfrm>
                    <a:off x="587432" y="2729549"/>
                    <a:ext cx="1330037" cy="897771"/>
                  </a:xfrm>
                  <a:prstGeom prst="rect">
                    <a:avLst/>
                  </a:prstGeom>
                  <a:solidFill>
                    <a:srgbClr val="ED7D31"/>
                  </a:solidFill>
                  <a:ln w="127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3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de-DE" sz="1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ysClr val="window" lastClr="FFFFFF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Times New Roman" panose="02020603050405020304" pitchFamily="18" charset="0"/>
                      <a:cs typeface="+mn-cs"/>
                    </a:endParaRPr>
                  </a:p>
                </p:txBody>
              </p:sp>
              <p:grpSp>
                <p:nvGrpSpPr>
                  <p:cNvPr id="34" name="Gruppieren 33">
                    <a:extLst>
                      <a:ext uri="{FF2B5EF4-FFF2-40B4-BE49-F238E27FC236}">
                        <a16:creationId xmlns:a16="http://schemas.microsoft.com/office/drawing/2014/main" id="{A3CD8134-FB60-060A-1A97-FCA2FD3B7AD9}"/>
                      </a:ext>
                    </a:extLst>
                  </p:cNvPr>
                  <p:cNvGrpSpPr/>
                  <p:nvPr/>
                </p:nvGrpSpPr>
                <p:grpSpPr>
                  <a:xfrm>
                    <a:off x="282632" y="1115488"/>
                    <a:ext cx="1634837" cy="1202570"/>
                    <a:chOff x="282632" y="1115489"/>
                    <a:chExt cx="1634837" cy="1202572"/>
                  </a:xfrm>
                  <a:solidFill>
                    <a:srgbClr val="E7E6E6">
                      <a:lumMod val="90000"/>
                    </a:srgbClr>
                  </a:solidFill>
                </p:grpSpPr>
                <p:sp>
                  <p:nvSpPr>
                    <p:cNvPr id="35" name="Rechteck 34">
                      <a:extLst>
                        <a:ext uri="{FF2B5EF4-FFF2-40B4-BE49-F238E27FC236}">
                          <a16:creationId xmlns:a16="http://schemas.microsoft.com/office/drawing/2014/main" id="{78CE07AA-E8BF-995D-AF6B-3C5C7D52463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2632" y="1115489"/>
                      <a:ext cx="1330037" cy="897772"/>
                    </a:xfrm>
                    <a:prstGeom prst="rect">
                      <a:avLst/>
                    </a:prstGeom>
                    <a:grpFill/>
                    <a:ln w="12700" cap="flat" cmpd="sng" algn="ctr">
                      <a:solidFill>
                        <a:sysClr val="windowText" lastClr="000000"/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DE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ysClr val="window" lastClr="FFFFFF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6" name="Rechteck 35">
                      <a:extLst>
                        <a:ext uri="{FF2B5EF4-FFF2-40B4-BE49-F238E27FC236}">
                          <a16:creationId xmlns:a16="http://schemas.microsoft.com/office/drawing/2014/main" id="{6CBB0255-59BC-2624-953F-475C7CDA6B6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35032" y="1267889"/>
                      <a:ext cx="1330037" cy="897772"/>
                    </a:xfrm>
                    <a:prstGeom prst="rect">
                      <a:avLst/>
                    </a:prstGeom>
                    <a:grpFill/>
                    <a:ln w="12700" cap="flat" cmpd="sng" algn="ctr">
                      <a:solidFill>
                        <a:sysClr val="windowText" lastClr="000000"/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DE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ysClr val="window" lastClr="FFFFFF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7" name="Rechteck 36">
                      <a:extLst>
                        <a:ext uri="{FF2B5EF4-FFF2-40B4-BE49-F238E27FC236}">
                          <a16:creationId xmlns:a16="http://schemas.microsoft.com/office/drawing/2014/main" id="{79031AA2-673A-12EE-5C22-80C2E5B48D3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7432" y="1420289"/>
                      <a:ext cx="1330037" cy="897772"/>
                    </a:xfrm>
                    <a:prstGeom prst="rect">
                      <a:avLst/>
                    </a:prstGeom>
                    <a:grpFill/>
                    <a:ln w="12700" cap="flat" cmpd="sng" algn="ctr">
                      <a:solidFill>
                        <a:sysClr val="windowText" lastClr="000000"/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DE" sz="12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ysClr val="window" lastClr="FFFFFF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+mn-cs"/>
                      </a:endParaRPr>
                    </a:p>
                  </p:txBody>
                </p:sp>
              </p:grpSp>
            </p:grpSp>
          </p:grpSp>
        </p:grpSp>
      </p:grpSp>
      <p:sp>
        <p:nvSpPr>
          <p:cNvPr id="38" name="Rechteck 37">
            <a:extLst>
              <a:ext uri="{FF2B5EF4-FFF2-40B4-BE49-F238E27FC236}">
                <a16:creationId xmlns:a16="http://schemas.microsoft.com/office/drawing/2014/main" id="{7282CF81-E9B0-FE9D-32C1-CE01069DC97F}"/>
              </a:ext>
            </a:extLst>
          </p:cNvPr>
          <p:cNvSpPr/>
          <p:nvPr/>
        </p:nvSpPr>
        <p:spPr>
          <a:xfrm>
            <a:off x="6162855" y="496278"/>
            <a:ext cx="472506" cy="2650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39" name="Tabelle 38">
                <a:extLst>
                  <a:ext uri="{FF2B5EF4-FFF2-40B4-BE49-F238E27FC236}">
                    <a16:creationId xmlns:a16="http://schemas.microsoft.com/office/drawing/2014/main" id="{751F138C-1E3D-FDBC-1C12-19EA4C5C46F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7009075"/>
                  </p:ext>
                </p:extLst>
              </p:nvPr>
            </p:nvGraphicFramePr>
            <p:xfrm>
              <a:off x="2902799" y="999655"/>
              <a:ext cx="2434717" cy="777748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1225776">
                      <a:extLst>
                        <a:ext uri="{9D8B030D-6E8A-4147-A177-3AD203B41FA5}">
                          <a16:colId xmlns:a16="http://schemas.microsoft.com/office/drawing/2014/main" val="55431973"/>
                        </a:ext>
                      </a:extLst>
                    </a:gridCol>
                    <a:gridCol w="1208941">
                      <a:extLst>
                        <a:ext uri="{9D8B030D-6E8A-4147-A177-3AD203B41FA5}">
                          <a16:colId xmlns:a16="http://schemas.microsoft.com/office/drawing/2014/main" val="289383404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300"/>
                            </a:spcAft>
                          </a:pPr>
                          <a:r>
                            <a:rPr lang="en-US" sz="1200" b="1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a:t>Property</a:t>
                          </a:r>
                          <a:endParaRPr lang="de-DE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300"/>
                            </a:spcAft>
                          </a:pPr>
                          <a:r>
                            <a:rPr lang="en-US" sz="1200" b="1" dirty="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a:t>Value</a:t>
                          </a:r>
                          <a:endParaRPr lang="de-DE" sz="12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20348874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300"/>
                            </a:spcAft>
                          </a:pPr>
                          <a:r>
                            <a:rPr lang="en-US" sz="1200" b="1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a:t>Capacity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sz="12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1" i="1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US" sz="1200" b="1" i="1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𝑩</m:t>
                                  </m:r>
                                  <m:r>
                                    <a:rPr lang="en-US" sz="1200" b="1" i="1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lang="en-US" sz="1200" b="1" i="1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𝒎𝒂𝒙</m:t>
                                  </m:r>
                                </m:sub>
                              </m:sSub>
                            </m:oMath>
                          </a14:m>
                          <a:endParaRPr lang="de-DE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F2F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5 </m:t>
                                </m:r>
                                <m:r>
                                  <a:rPr lang="en-US" sz="1200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𝑘𝑊h</m:t>
                                </m:r>
                              </m:oMath>
                            </m:oMathPara>
                          </a14:m>
                          <a:endParaRPr lang="de-DE" sz="12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F2F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79789362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300"/>
                            </a:spcAft>
                          </a:pPr>
                          <a:r>
                            <a:rPr lang="en-US" sz="1200" b="1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a:t>Maximum power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sz="12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1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𝑷</m:t>
                                  </m:r>
                                </m:e>
                                <m:sub>
                                  <m:r>
                                    <a:rPr lang="en-US" sz="1200" b="1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𝑩</m:t>
                                  </m:r>
                                  <m:r>
                                    <a:rPr lang="en-US" sz="1200" b="1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lang="en-US" sz="1200" b="1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𝒎𝒂𝒙</m:t>
                                  </m:r>
                                </m:sub>
                              </m:sSub>
                            </m:oMath>
                          </a14:m>
                          <a:endParaRPr lang="de-DE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1</m:t>
                                </m:r>
                                <m:r>
                                  <a:rPr lang="en-US" sz="12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𝑘𝑊</m:t>
                                </m:r>
                              </m:oMath>
                            </m:oMathPara>
                          </a14:m>
                          <a:endParaRPr lang="de-DE" sz="12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32185680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39" name="Tabelle 38">
                <a:extLst>
                  <a:ext uri="{FF2B5EF4-FFF2-40B4-BE49-F238E27FC236}">
                    <a16:creationId xmlns:a16="http://schemas.microsoft.com/office/drawing/2014/main" id="{751F138C-1E3D-FDBC-1C12-19EA4C5C46F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7009075"/>
                  </p:ext>
                </p:extLst>
              </p:nvPr>
            </p:nvGraphicFramePr>
            <p:xfrm>
              <a:off x="2902799" y="999655"/>
              <a:ext cx="2434717" cy="777748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1225776">
                      <a:extLst>
                        <a:ext uri="{9D8B030D-6E8A-4147-A177-3AD203B41FA5}">
                          <a16:colId xmlns:a16="http://schemas.microsoft.com/office/drawing/2014/main" val="55431973"/>
                        </a:ext>
                      </a:extLst>
                    </a:gridCol>
                    <a:gridCol w="1208941">
                      <a:extLst>
                        <a:ext uri="{9D8B030D-6E8A-4147-A177-3AD203B41FA5}">
                          <a16:colId xmlns:a16="http://schemas.microsoft.com/office/drawing/2014/main" val="289383404"/>
                        </a:ext>
                      </a:extLst>
                    </a:gridCol>
                  </a:tblGrid>
                  <a:tr h="182880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300"/>
                            </a:spcAft>
                          </a:pPr>
                          <a:r>
                            <a:rPr lang="en-US" sz="1200" b="1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a:t>Property</a:t>
                          </a:r>
                          <a:endParaRPr lang="de-DE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300"/>
                            </a:spcAft>
                          </a:pPr>
                          <a:r>
                            <a:rPr lang="en-US" sz="1200" b="1" dirty="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a:t>Value</a:t>
                          </a:r>
                          <a:endParaRPr lang="de-DE" sz="12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20348874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3"/>
                          <a:stretch>
                            <a:fillRect l="-498" t="-100000" r="-100000" b="-2054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3"/>
                          <a:stretch>
                            <a:fillRect l="-101508" t="-100000" r="-1005" b="-2054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79789362"/>
                      </a:ext>
                    </a:extLst>
                  </a:tr>
                  <a:tr h="373888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3"/>
                          <a:stretch>
                            <a:fillRect l="-498" t="-119355" r="-100000" b="-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3"/>
                          <a:stretch>
                            <a:fillRect l="-101508" t="-119355" r="-1005" b="-2258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32185680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2520633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F40F83-29AA-E470-168D-533A2214A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Supply </a:t>
            </a:r>
            <a:r>
              <a:rPr lang="de-DE" dirty="0" err="1"/>
              <a:t>system</a:t>
            </a:r>
            <a:r>
              <a:rPr lang="de-DE" dirty="0"/>
              <a:t> </a:t>
            </a:r>
            <a:r>
              <a:rPr lang="de-DE" dirty="0" err="1"/>
              <a:t>model</a:t>
            </a:r>
            <a:endParaRPr lang="de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2D18A073-9549-58FC-773A-37FD03618DF8}"/>
                  </a:ext>
                </a:extLst>
              </p:cNvPr>
              <p:cNvSpPr txBox="1"/>
              <p:nvPr/>
            </p:nvSpPr>
            <p:spPr>
              <a:xfrm>
                <a:off x="-140745" y="2912418"/>
                <a:ext cx="457200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d>
                        <m:dPr>
                          <m:ctrlPr>
                            <a:rPr lang="de-DE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1" i="1">
                              <a:latin typeface="Cambria Math" panose="02040503050406030204" pitchFamily="18" charset="0"/>
                            </a:rPr>
                            <m:t>𝝓</m:t>
                          </m:r>
                          <m:r>
                            <a:rPr lang="de-DE" b="0" i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de-DE" b="1" i="1">
                              <a:latin typeface="Cambria Math" panose="02040503050406030204" pitchFamily="18" charset="0"/>
                            </a:rPr>
                            <m:t>𝝉</m:t>
                          </m:r>
                          <m:r>
                            <a:rPr lang="de-DE" b="0" i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b="0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𝑃𝑉𝑆</m:t>
                          </m:r>
                        </m:sub>
                      </m:sSub>
                      <m:d>
                        <m:dPr>
                          <m:ctrlPr>
                            <a:rPr lang="de-DE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1" i="1">
                              <a:latin typeface="Cambria Math" panose="02040503050406030204" pitchFamily="18" charset="0"/>
                            </a:rPr>
                            <m:t>𝝓</m:t>
                          </m:r>
                          <m:r>
                            <a:rPr lang="de-DE" b="0" i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de-DE" b="1" i="1">
                              <a:latin typeface="Cambria Math" panose="02040503050406030204" pitchFamily="18" charset="0"/>
                            </a:rPr>
                            <m:t>𝝉</m:t>
                          </m:r>
                          <m:r>
                            <a:rPr lang="de-DE" b="0" i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b="0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e-DE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d>
                        <m:dPr>
                          <m:ctrlPr>
                            <a:rPr lang="de-DE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2D18A073-9549-58FC-773A-37FD03618D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40745" y="2912418"/>
                <a:ext cx="4572000" cy="307777"/>
              </a:xfrm>
              <a:prstGeom prst="rect">
                <a:avLst/>
              </a:prstGeom>
              <a:blipFill>
                <a:blip r:embed="rId3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Grafik 5">
            <a:extLst>
              <a:ext uri="{FF2B5EF4-FFF2-40B4-BE49-F238E27FC236}">
                <a16:creationId xmlns:a16="http://schemas.microsoft.com/office/drawing/2014/main" id="{369A6D90-22CA-7252-52EB-95910978D8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4095" y="1741915"/>
            <a:ext cx="3921760" cy="2956560"/>
          </a:xfrm>
          <a:prstGeom prst="rect">
            <a:avLst/>
          </a:prstGeom>
        </p:spPr>
      </p:pic>
      <p:pic>
        <p:nvPicPr>
          <p:cNvPr id="7" name="Grafik 6" descr="Ein Bild, das Schrift, Grafiken, Logo, Text enthält.&#10;&#10;Automatisch generierte Beschreibung">
            <a:extLst>
              <a:ext uri="{FF2B5EF4-FFF2-40B4-BE49-F238E27FC236}">
                <a16:creationId xmlns:a16="http://schemas.microsoft.com/office/drawing/2014/main" id="{068E617C-FB85-83A0-6197-8A9E09B27C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47437" y="899714"/>
            <a:ext cx="1062094" cy="236021"/>
          </a:xfrm>
          <a:prstGeom prst="rect">
            <a:avLst/>
          </a:prstGeom>
        </p:spPr>
      </p:pic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BEF8A26D-85F0-B467-2D40-15795985D812}"/>
              </a:ext>
            </a:extLst>
          </p:cNvPr>
          <p:cNvGrpSpPr/>
          <p:nvPr/>
        </p:nvGrpSpPr>
        <p:grpSpPr>
          <a:xfrm>
            <a:off x="5632704" y="106814"/>
            <a:ext cx="1405130" cy="1028700"/>
            <a:chOff x="0" y="0"/>
            <a:chExt cx="5656810" cy="6263641"/>
          </a:xfrm>
        </p:grpSpPr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EB0F9F58-FF50-EA94-A9FD-BB02535065F9}"/>
                </a:ext>
              </a:extLst>
            </p:cNvPr>
            <p:cNvSpPr/>
            <p:nvPr/>
          </p:nvSpPr>
          <p:spPr>
            <a:xfrm>
              <a:off x="0" y="0"/>
              <a:ext cx="5656810" cy="6263641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 w="12700" cap="flat" cmpd="sng" algn="ctr">
              <a:solidFill>
                <a:srgbClr val="4472C4">
                  <a:shade val="15000"/>
                </a:srgbClr>
              </a:solidFill>
              <a:prstDash val="lgDashDot"/>
              <a:miter lim="800000"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2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endParaRPr>
            </a:p>
          </p:txBody>
        </p:sp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D52521D3-FE60-A037-8AF3-9C2B48DE50E8}"/>
                </a:ext>
              </a:extLst>
            </p:cNvPr>
            <p:cNvSpPr/>
            <p:nvPr/>
          </p:nvSpPr>
          <p:spPr>
            <a:xfrm>
              <a:off x="45719" y="365761"/>
              <a:ext cx="3861263" cy="4655127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 w="12700" cap="flat" cmpd="sng" algn="ctr">
              <a:solidFill>
                <a:srgbClr val="4472C4">
                  <a:shade val="15000"/>
                </a:srgbClr>
              </a:solidFill>
              <a:prstDash val="lgDashDot"/>
              <a:miter lim="800000"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2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endParaRPr>
            </a:p>
          </p:txBody>
        </p:sp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8F2A7D29-A4FF-7C8E-6D8D-FB27E6387AB6}"/>
                </a:ext>
              </a:extLst>
            </p:cNvPr>
            <p:cNvSpPr/>
            <p:nvPr/>
          </p:nvSpPr>
          <p:spPr>
            <a:xfrm>
              <a:off x="87283" y="731521"/>
              <a:ext cx="2007524" cy="2992582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 w="12700" cap="flat" cmpd="sng" algn="ctr">
              <a:solidFill>
                <a:srgbClr val="4472C4">
                  <a:shade val="15000"/>
                </a:srgbClr>
              </a:solidFill>
              <a:prstDash val="lgDashDot"/>
              <a:miter lim="800000"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2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endParaRPr>
            </a:p>
          </p:txBody>
        </p:sp>
        <p:grpSp>
          <p:nvGrpSpPr>
            <p:cNvPr id="12" name="Gruppieren 11">
              <a:extLst>
                <a:ext uri="{FF2B5EF4-FFF2-40B4-BE49-F238E27FC236}">
                  <a16:creationId xmlns:a16="http://schemas.microsoft.com/office/drawing/2014/main" id="{861012D0-AB6D-EECD-488A-77CDC822098F}"/>
                </a:ext>
              </a:extLst>
            </p:cNvPr>
            <p:cNvGrpSpPr/>
            <p:nvPr/>
          </p:nvGrpSpPr>
          <p:grpSpPr>
            <a:xfrm>
              <a:off x="282632" y="1115488"/>
              <a:ext cx="5213466" cy="5075324"/>
              <a:chOff x="282632" y="1115488"/>
              <a:chExt cx="5213466" cy="5075324"/>
            </a:xfrm>
          </p:grpSpPr>
          <p:sp>
            <p:nvSpPr>
              <p:cNvPr id="13" name="Rechteck 12">
                <a:extLst>
                  <a:ext uri="{FF2B5EF4-FFF2-40B4-BE49-F238E27FC236}">
                    <a16:creationId xmlns:a16="http://schemas.microsoft.com/office/drawing/2014/main" id="{9E8A1E0C-DBAB-6D02-CB2A-72D0C348A416}"/>
                  </a:ext>
                </a:extLst>
              </p:cNvPr>
              <p:cNvSpPr/>
              <p:nvPr/>
            </p:nvSpPr>
            <p:spPr>
              <a:xfrm>
                <a:off x="4166060" y="1447801"/>
                <a:ext cx="1330038" cy="897773"/>
              </a:xfrm>
              <a:prstGeom prst="rect">
                <a:avLst/>
              </a:prstGeom>
              <a:solidFill>
                <a:srgbClr val="5B9BD5"/>
              </a:solidFill>
              <a:ln w="12700" cap="flat" cmpd="sng" algn="ctr">
                <a:solidFill>
                  <a:srgbClr val="4472C4">
                    <a:shade val="15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3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2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Times New Roman" panose="02020603050405020304" pitchFamily="18" charset="0"/>
                  <a:cs typeface="+mn-cs"/>
                </a:endParaRPr>
              </a:p>
            </p:txBody>
          </p:sp>
          <p:sp>
            <p:nvSpPr>
              <p:cNvPr id="14" name="Rechteck 13">
                <a:extLst>
                  <a:ext uri="{FF2B5EF4-FFF2-40B4-BE49-F238E27FC236}">
                    <a16:creationId xmlns:a16="http://schemas.microsoft.com/office/drawing/2014/main" id="{D6D6F8FC-55C9-042C-5243-56882105604D}"/>
                  </a:ext>
                </a:extLst>
              </p:cNvPr>
              <p:cNvSpPr/>
              <p:nvPr/>
            </p:nvSpPr>
            <p:spPr>
              <a:xfrm>
                <a:off x="2376745" y="5293041"/>
                <a:ext cx="1330038" cy="897771"/>
              </a:xfrm>
              <a:prstGeom prst="rect">
                <a:avLst/>
              </a:prstGeom>
              <a:solidFill>
                <a:srgbClr val="FF717B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3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2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Times New Roman" panose="02020603050405020304" pitchFamily="18" charset="0"/>
                  <a:cs typeface="+mn-cs"/>
                </a:endParaRPr>
              </a:p>
            </p:txBody>
          </p:sp>
          <p:grpSp>
            <p:nvGrpSpPr>
              <p:cNvPr id="15" name="Gruppieren 14">
                <a:extLst>
                  <a:ext uri="{FF2B5EF4-FFF2-40B4-BE49-F238E27FC236}">
                    <a16:creationId xmlns:a16="http://schemas.microsoft.com/office/drawing/2014/main" id="{657C2E9C-5369-2EC6-C590-E5E221C3C5BC}"/>
                  </a:ext>
                </a:extLst>
              </p:cNvPr>
              <p:cNvGrpSpPr/>
              <p:nvPr/>
            </p:nvGrpSpPr>
            <p:grpSpPr>
              <a:xfrm>
                <a:off x="282632" y="1115488"/>
                <a:ext cx="3424151" cy="3793578"/>
                <a:chOff x="282632" y="1115488"/>
                <a:chExt cx="3424151" cy="3793578"/>
              </a:xfrm>
            </p:grpSpPr>
            <p:sp>
              <p:nvSpPr>
                <p:cNvPr id="16" name="Rechteck 15">
                  <a:extLst>
                    <a:ext uri="{FF2B5EF4-FFF2-40B4-BE49-F238E27FC236}">
                      <a16:creationId xmlns:a16="http://schemas.microsoft.com/office/drawing/2014/main" id="{410511FE-412D-6E5D-D2D3-12D02B2081F6}"/>
                    </a:ext>
                  </a:extLst>
                </p:cNvPr>
                <p:cNvSpPr/>
                <p:nvPr/>
              </p:nvSpPr>
              <p:spPr>
                <a:xfrm>
                  <a:off x="1482090" y="4011295"/>
                  <a:ext cx="1330036" cy="897771"/>
                </a:xfrm>
                <a:prstGeom prst="rect">
                  <a:avLst/>
                </a:prstGeom>
                <a:solidFill>
                  <a:srgbClr val="B482DA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3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e-DE" sz="12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Times New Roman" panose="02020603050405020304" pitchFamily="18" charset="0"/>
                    <a:cs typeface="+mn-cs"/>
                  </a:endParaRPr>
                </a:p>
              </p:txBody>
            </p:sp>
            <p:sp>
              <p:nvSpPr>
                <p:cNvPr id="17" name="Rechteck 16">
                  <a:extLst>
                    <a:ext uri="{FF2B5EF4-FFF2-40B4-BE49-F238E27FC236}">
                      <a16:creationId xmlns:a16="http://schemas.microsoft.com/office/drawing/2014/main" id="{C6192033-9477-6098-12C2-693E8AA88A30}"/>
                    </a:ext>
                  </a:extLst>
                </p:cNvPr>
                <p:cNvSpPr/>
                <p:nvPr/>
              </p:nvSpPr>
              <p:spPr>
                <a:xfrm>
                  <a:off x="2376745" y="2729549"/>
                  <a:ext cx="1330038" cy="897771"/>
                </a:xfrm>
                <a:prstGeom prst="rect">
                  <a:avLst/>
                </a:prstGeom>
                <a:solidFill>
                  <a:srgbClr val="92D050"/>
                </a:solidFill>
                <a:ln w="12700" cap="flat" cmpd="sng" algn="ctr">
                  <a:solidFill>
                    <a:srgbClr val="4472C4">
                      <a:shade val="15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3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e-DE" sz="12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Times New Roman" panose="02020603050405020304" pitchFamily="18" charset="0"/>
                    <a:cs typeface="+mn-cs"/>
                  </a:endParaRPr>
                </a:p>
              </p:txBody>
            </p:sp>
            <p:grpSp>
              <p:nvGrpSpPr>
                <p:cNvPr id="18" name="Gruppieren 17">
                  <a:extLst>
                    <a:ext uri="{FF2B5EF4-FFF2-40B4-BE49-F238E27FC236}">
                      <a16:creationId xmlns:a16="http://schemas.microsoft.com/office/drawing/2014/main" id="{56CBA1B0-CD42-B67D-8B87-9619CEEA55E9}"/>
                    </a:ext>
                  </a:extLst>
                </p:cNvPr>
                <p:cNvGrpSpPr/>
                <p:nvPr/>
              </p:nvGrpSpPr>
              <p:grpSpPr>
                <a:xfrm>
                  <a:off x="282632" y="1115488"/>
                  <a:ext cx="1634838" cy="2511832"/>
                  <a:chOff x="282632" y="1115488"/>
                  <a:chExt cx="1634837" cy="2511832"/>
                </a:xfrm>
              </p:grpSpPr>
              <p:sp>
                <p:nvSpPr>
                  <p:cNvPr id="19" name="Rechteck 18">
                    <a:extLst>
                      <a:ext uri="{FF2B5EF4-FFF2-40B4-BE49-F238E27FC236}">
                        <a16:creationId xmlns:a16="http://schemas.microsoft.com/office/drawing/2014/main" id="{175739C2-330F-3479-2A47-9164E6DCC2D3}"/>
                      </a:ext>
                    </a:extLst>
                  </p:cNvPr>
                  <p:cNvSpPr/>
                  <p:nvPr/>
                </p:nvSpPr>
                <p:spPr>
                  <a:xfrm>
                    <a:off x="587432" y="2729549"/>
                    <a:ext cx="1330037" cy="897771"/>
                  </a:xfrm>
                  <a:prstGeom prst="rect">
                    <a:avLst/>
                  </a:prstGeom>
                  <a:solidFill>
                    <a:srgbClr val="ED7D31"/>
                  </a:solidFill>
                  <a:ln w="127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3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de-DE" sz="1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ysClr val="window" lastClr="FFFFFF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Times New Roman" panose="02020603050405020304" pitchFamily="18" charset="0"/>
                      <a:cs typeface="+mn-cs"/>
                    </a:endParaRPr>
                  </a:p>
                </p:txBody>
              </p:sp>
              <p:grpSp>
                <p:nvGrpSpPr>
                  <p:cNvPr id="20" name="Gruppieren 19">
                    <a:extLst>
                      <a:ext uri="{FF2B5EF4-FFF2-40B4-BE49-F238E27FC236}">
                        <a16:creationId xmlns:a16="http://schemas.microsoft.com/office/drawing/2014/main" id="{04CCC207-3C32-F670-C0D3-1B270A2A5A3B}"/>
                      </a:ext>
                    </a:extLst>
                  </p:cNvPr>
                  <p:cNvGrpSpPr/>
                  <p:nvPr/>
                </p:nvGrpSpPr>
                <p:grpSpPr>
                  <a:xfrm>
                    <a:off x="282632" y="1115488"/>
                    <a:ext cx="1634837" cy="1202570"/>
                    <a:chOff x="282632" y="1115489"/>
                    <a:chExt cx="1634837" cy="1202572"/>
                  </a:xfrm>
                  <a:solidFill>
                    <a:srgbClr val="E7E6E6">
                      <a:lumMod val="90000"/>
                    </a:srgbClr>
                  </a:solidFill>
                </p:grpSpPr>
                <p:sp>
                  <p:nvSpPr>
                    <p:cNvPr id="21" name="Rechteck 20">
                      <a:extLst>
                        <a:ext uri="{FF2B5EF4-FFF2-40B4-BE49-F238E27FC236}">
                          <a16:creationId xmlns:a16="http://schemas.microsoft.com/office/drawing/2014/main" id="{AB564206-089B-8785-B78C-C44953211A3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2632" y="1115489"/>
                      <a:ext cx="1330037" cy="897772"/>
                    </a:xfrm>
                    <a:prstGeom prst="rect">
                      <a:avLst/>
                    </a:prstGeom>
                    <a:grpFill/>
                    <a:ln w="12700" cap="flat" cmpd="sng" algn="ctr">
                      <a:solidFill>
                        <a:sysClr val="windowText" lastClr="000000"/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DE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ysClr val="window" lastClr="FFFFFF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2" name="Rechteck 21">
                      <a:extLst>
                        <a:ext uri="{FF2B5EF4-FFF2-40B4-BE49-F238E27FC236}">
                          <a16:creationId xmlns:a16="http://schemas.microsoft.com/office/drawing/2014/main" id="{11049353-44CA-0F77-9742-30397F85692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35032" y="1267889"/>
                      <a:ext cx="1330037" cy="897772"/>
                    </a:xfrm>
                    <a:prstGeom prst="rect">
                      <a:avLst/>
                    </a:prstGeom>
                    <a:grpFill/>
                    <a:ln w="12700" cap="flat" cmpd="sng" algn="ctr">
                      <a:solidFill>
                        <a:sysClr val="windowText" lastClr="000000"/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DE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ysClr val="window" lastClr="FFFFFF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3" name="Rechteck 22">
                      <a:extLst>
                        <a:ext uri="{FF2B5EF4-FFF2-40B4-BE49-F238E27FC236}">
                          <a16:creationId xmlns:a16="http://schemas.microsoft.com/office/drawing/2014/main" id="{D5400353-411B-542D-77A8-14718A96B38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7432" y="1420289"/>
                      <a:ext cx="1330037" cy="897772"/>
                    </a:xfrm>
                    <a:prstGeom prst="rect">
                      <a:avLst/>
                    </a:prstGeom>
                    <a:grpFill/>
                    <a:ln w="12700" cap="flat" cmpd="sng" algn="ctr">
                      <a:solidFill>
                        <a:sysClr val="windowText" lastClr="000000"/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DE" sz="12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ysClr val="window" lastClr="FFFFFF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+mn-cs"/>
                      </a:endParaRPr>
                    </a:p>
                  </p:txBody>
                </p:sp>
              </p:grpSp>
            </p:grpSp>
          </p:grpSp>
        </p:grpSp>
      </p:grpSp>
      <p:sp>
        <p:nvSpPr>
          <p:cNvPr id="24" name="Rechteck 23">
            <a:extLst>
              <a:ext uri="{FF2B5EF4-FFF2-40B4-BE49-F238E27FC236}">
                <a16:creationId xmlns:a16="http://schemas.microsoft.com/office/drawing/2014/main" id="{1C21CD1C-7106-58E2-A1B3-5F3E82516159}"/>
              </a:ext>
            </a:extLst>
          </p:cNvPr>
          <p:cNvSpPr/>
          <p:nvPr/>
        </p:nvSpPr>
        <p:spPr>
          <a:xfrm>
            <a:off x="5948971" y="706783"/>
            <a:ext cx="472506" cy="2650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921607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947764F-9AE9-5A54-BC8E-D8C6E8AA5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/>
              <a:t>Grid</a:t>
            </a:r>
            <a:r>
              <a:rPr lang="de-DE" dirty="0"/>
              <a:t> </a:t>
            </a:r>
            <a:r>
              <a:rPr lang="de-DE" dirty="0" err="1"/>
              <a:t>load</a:t>
            </a:r>
            <a:r>
              <a:rPr lang="de-DE" dirty="0"/>
              <a:t> </a:t>
            </a:r>
            <a:r>
              <a:rPr lang="de-DE" dirty="0" err="1"/>
              <a:t>model</a:t>
            </a:r>
            <a:endParaRPr lang="de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99628423-008B-0F86-07B1-6A2718910874}"/>
                  </a:ext>
                </a:extLst>
              </p:cNvPr>
              <p:cNvSpPr txBox="1"/>
              <p:nvPr/>
            </p:nvSpPr>
            <p:spPr>
              <a:xfrm>
                <a:off x="0" y="2785680"/>
                <a:ext cx="457200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d>
                        <m:dPr>
                          <m:ctrlPr>
                            <a:rPr lang="de-DE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1" i="1">
                              <a:latin typeface="Cambria Math" panose="02040503050406030204" pitchFamily="18" charset="0"/>
                            </a:rPr>
                            <m:t>𝝓</m:t>
                          </m:r>
                          <m:r>
                            <a:rPr lang="de-DE" b="0" i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de-DE" b="1" i="1">
                              <a:latin typeface="Cambria Math" panose="02040503050406030204" pitchFamily="18" charset="0"/>
                            </a:rPr>
                            <m:t>𝝉</m:t>
                          </m:r>
                          <m:r>
                            <a:rPr lang="de-DE" b="0" i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b="0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d>
                        <m:dPr>
                          <m:ctrlPr>
                            <a:rPr lang="de-DE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b="0" i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de-DE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d>
                        <m:dPr>
                          <m:sepChr m:val=","/>
                          <m:ctrlPr>
                            <a:rPr lang="de-DE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1" i="1">
                              <a:latin typeface="Cambria Math" panose="02040503050406030204" pitchFamily="18" charset="0"/>
                            </a:rPr>
                            <m:t>𝝓</m:t>
                          </m:r>
                        </m:e>
                        <m:e>
                          <m:r>
                            <a:rPr lang="de-DE" b="0" i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  <m:e>
                          <m:r>
                            <a:rPr lang="de-DE" b="1" i="1">
                              <a:latin typeface="Cambria Math" panose="02040503050406030204" pitchFamily="18" charset="0"/>
                            </a:rPr>
                            <m:t>𝝉</m:t>
                          </m:r>
                          <m:r>
                            <a:rPr lang="de-DE" b="0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99628423-008B-0F86-07B1-6A27189108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785680"/>
                <a:ext cx="4572000" cy="307777"/>
              </a:xfrm>
              <a:prstGeom prst="rect">
                <a:avLst/>
              </a:prstGeom>
              <a:blipFill>
                <a:blip r:embed="rId3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Grafik 5">
            <a:extLst>
              <a:ext uri="{FF2B5EF4-FFF2-40B4-BE49-F238E27FC236}">
                <a16:creationId xmlns:a16="http://schemas.microsoft.com/office/drawing/2014/main" id="{A322FB01-7FB1-8BCC-56DD-875B163968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9600" y="1687580"/>
            <a:ext cx="3992880" cy="3010895"/>
          </a:xfrm>
          <a:prstGeom prst="rect">
            <a:avLst/>
          </a:prstGeom>
        </p:spPr>
      </p:pic>
      <p:pic>
        <p:nvPicPr>
          <p:cNvPr id="7" name="Grafik 6" descr="Ein Bild, das Schrift, Grafiken, Logo, Text enthält.&#10;&#10;Automatisch generierte Beschreibung">
            <a:extLst>
              <a:ext uri="{FF2B5EF4-FFF2-40B4-BE49-F238E27FC236}">
                <a16:creationId xmlns:a16="http://schemas.microsoft.com/office/drawing/2014/main" id="{350ED84B-0D1F-CB19-40C3-B4E8F3721F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47437" y="899714"/>
            <a:ext cx="1062094" cy="236021"/>
          </a:xfrm>
          <a:prstGeom prst="rect">
            <a:avLst/>
          </a:prstGeom>
        </p:spPr>
      </p:pic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BB16B174-8506-3A29-EAD6-B84F5C9445F2}"/>
              </a:ext>
            </a:extLst>
          </p:cNvPr>
          <p:cNvGrpSpPr/>
          <p:nvPr/>
        </p:nvGrpSpPr>
        <p:grpSpPr>
          <a:xfrm>
            <a:off x="5632704" y="106814"/>
            <a:ext cx="1405130" cy="1028700"/>
            <a:chOff x="0" y="0"/>
            <a:chExt cx="5656810" cy="6263641"/>
          </a:xfrm>
        </p:grpSpPr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4302517B-557B-8DCE-125C-58EFDDF32AEC}"/>
                </a:ext>
              </a:extLst>
            </p:cNvPr>
            <p:cNvSpPr/>
            <p:nvPr/>
          </p:nvSpPr>
          <p:spPr>
            <a:xfrm>
              <a:off x="0" y="0"/>
              <a:ext cx="5656810" cy="6263641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 w="12700" cap="flat" cmpd="sng" algn="ctr">
              <a:solidFill>
                <a:srgbClr val="4472C4">
                  <a:shade val="15000"/>
                </a:srgbClr>
              </a:solidFill>
              <a:prstDash val="lgDashDot"/>
              <a:miter lim="800000"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2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endParaRPr>
            </a:p>
          </p:txBody>
        </p:sp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ED0B9BE3-99B7-9F1F-430A-7B5A1ADA164C}"/>
                </a:ext>
              </a:extLst>
            </p:cNvPr>
            <p:cNvSpPr/>
            <p:nvPr/>
          </p:nvSpPr>
          <p:spPr>
            <a:xfrm>
              <a:off x="45719" y="365761"/>
              <a:ext cx="3861263" cy="4655127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 w="12700" cap="flat" cmpd="sng" algn="ctr">
              <a:solidFill>
                <a:srgbClr val="4472C4">
                  <a:shade val="15000"/>
                </a:srgbClr>
              </a:solidFill>
              <a:prstDash val="lgDashDot"/>
              <a:miter lim="800000"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2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endParaRPr>
            </a:p>
          </p:txBody>
        </p:sp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3D63092A-1297-2BAB-8854-33092B3910E4}"/>
                </a:ext>
              </a:extLst>
            </p:cNvPr>
            <p:cNvSpPr/>
            <p:nvPr/>
          </p:nvSpPr>
          <p:spPr>
            <a:xfrm>
              <a:off x="87283" y="731521"/>
              <a:ext cx="2007524" cy="2992582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 w="12700" cap="flat" cmpd="sng" algn="ctr">
              <a:solidFill>
                <a:srgbClr val="4472C4">
                  <a:shade val="15000"/>
                </a:srgbClr>
              </a:solidFill>
              <a:prstDash val="lgDashDot"/>
              <a:miter lim="800000"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2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endParaRPr>
            </a:p>
          </p:txBody>
        </p:sp>
        <p:grpSp>
          <p:nvGrpSpPr>
            <p:cNvPr id="12" name="Gruppieren 11">
              <a:extLst>
                <a:ext uri="{FF2B5EF4-FFF2-40B4-BE49-F238E27FC236}">
                  <a16:creationId xmlns:a16="http://schemas.microsoft.com/office/drawing/2014/main" id="{180B8976-055E-F5C8-A762-AE532B0696F0}"/>
                </a:ext>
              </a:extLst>
            </p:cNvPr>
            <p:cNvGrpSpPr/>
            <p:nvPr/>
          </p:nvGrpSpPr>
          <p:grpSpPr>
            <a:xfrm>
              <a:off x="282632" y="1115488"/>
              <a:ext cx="5213466" cy="5075324"/>
              <a:chOff x="282632" y="1115488"/>
              <a:chExt cx="5213466" cy="5075324"/>
            </a:xfrm>
          </p:grpSpPr>
          <p:sp>
            <p:nvSpPr>
              <p:cNvPr id="13" name="Rechteck 12">
                <a:extLst>
                  <a:ext uri="{FF2B5EF4-FFF2-40B4-BE49-F238E27FC236}">
                    <a16:creationId xmlns:a16="http://schemas.microsoft.com/office/drawing/2014/main" id="{50E50110-0B86-1928-9B6C-87CA7688BC8E}"/>
                  </a:ext>
                </a:extLst>
              </p:cNvPr>
              <p:cNvSpPr/>
              <p:nvPr/>
            </p:nvSpPr>
            <p:spPr>
              <a:xfrm>
                <a:off x="4166060" y="1447801"/>
                <a:ext cx="1330038" cy="897773"/>
              </a:xfrm>
              <a:prstGeom prst="rect">
                <a:avLst/>
              </a:prstGeom>
              <a:solidFill>
                <a:srgbClr val="5B9BD5"/>
              </a:solidFill>
              <a:ln w="12700" cap="flat" cmpd="sng" algn="ctr">
                <a:solidFill>
                  <a:srgbClr val="4472C4">
                    <a:shade val="15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3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2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Times New Roman" panose="02020603050405020304" pitchFamily="18" charset="0"/>
                  <a:cs typeface="+mn-cs"/>
                </a:endParaRPr>
              </a:p>
            </p:txBody>
          </p:sp>
          <p:sp>
            <p:nvSpPr>
              <p:cNvPr id="14" name="Rechteck 13">
                <a:extLst>
                  <a:ext uri="{FF2B5EF4-FFF2-40B4-BE49-F238E27FC236}">
                    <a16:creationId xmlns:a16="http://schemas.microsoft.com/office/drawing/2014/main" id="{9E1C67A0-0562-25E5-AFE7-EDFE2B21A9BF}"/>
                  </a:ext>
                </a:extLst>
              </p:cNvPr>
              <p:cNvSpPr/>
              <p:nvPr/>
            </p:nvSpPr>
            <p:spPr>
              <a:xfrm>
                <a:off x="2376745" y="5293041"/>
                <a:ext cx="1330038" cy="897771"/>
              </a:xfrm>
              <a:prstGeom prst="rect">
                <a:avLst/>
              </a:prstGeom>
              <a:solidFill>
                <a:srgbClr val="FF717B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3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2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Times New Roman" panose="02020603050405020304" pitchFamily="18" charset="0"/>
                  <a:cs typeface="+mn-cs"/>
                </a:endParaRPr>
              </a:p>
            </p:txBody>
          </p:sp>
          <p:grpSp>
            <p:nvGrpSpPr>
              <p:cNvPr id="15" name="Gruppieren 14">
                <a:extLst>
                  <a:ext uri="{FF2B5EF4-FFF2-40B4-BE49-F238E27FC236}">
                    <a16:creationId xmlns:a16="http://schemas.microsoft.com/office/drawing/2014/main" id="{A6A9D3DA-C0BE-7CAD-90FE-864FAE23609F}"/>
                  </a:ext>
                </a:extLst>
              </p:cNvPr>
              <p:cNvGrpSpPr/>
              <p:nvPr/>
            </p:nvGrpSpPr>
            <p:grpSpPr>
              <a:xfrm>
                <a:off x="282632" y="1115488"/>
                <a:ext cx="3424151" cy="3793578"/>
                <a:chOff x="282632" y="1115488"/>
                <a:chExt cx="3424151" cy="3793578"/>
              </a:xfrm>
            </p:grpSpPr>
            <p:sp>
              <p:nvSpPr>
                <p:cNvPr id="16" name="Rechteck 15">
                  <a:extLst>
                    <a:ext uri="{FF2B5EF4-FFF2-40B4-BE49-F238E27FC236}">
                      <a16:creationId xmlns:a16="http://schemas.microsoft.com/office/drawing/2014/main" id="{56394C0D-B49B-A775-766C-FE2EADDBCB84}"/>
                    </a:ext>
                  </a:extLst>
                </p:cNvPr>
                <p:cNvSpPr/>
                <p:nvPr/>
              </p:nvSpPr>
              <p:spPr>
                <a:xfrm>
                  <a:off x="1482090" y="4011295"/>
                  <a:ext cx="1330036" cy="897771"/>
                </a:xfrm>
                <a:prstGeom prst="rect">
                  <a:avLst/>
                </a:prstGeom>
                <a:solidFill>
                  <a:srgbClr val="B482DA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3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e-DE" sz="12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Times New Roman" panose="02020603050405020304" pitchFamily="18" charset="0"/>
                    <a:cs typeface="+mn-cs"/>
                  </a:endParaRPr>
                </a:p>
              </p:txBody>
            </p:sp>
            <p:sp>
              <p:nvSpPr>
                <p:cNvPr id="17" name="Rechteck 16">
                  <a:extLst>
                    <a:ext uri="{FF2B5EF4-FFF2-40B4-BE49-F238E27FC236}">
                      <a16:creationId xmlns:a16="http://schemas.microsoft.com/office/drawing/2014/main" id="{983F71E6-D31A-6F46-C04D-7AEC69803AB8}"/>
                    </a:ext>
                  </a:extLst>
                </p:cNvPr>
                <p:cNvSpPr/>
                <p:nvPr/>
              </p:nvSpPr>
              <p:spPr>
                <a:xfrm>
                  <a:off x="2376745" y="2729549"/>
                  <a:ext cx="1330038" cy="897771"/>
                </a:xfrm>
                <a:prstGeom prst="rect">
                  <a:avLst/>
                </a:prstGeom>
                <a:solidFill>
                  <a:srgbClr val="92D050"/>
                </a:solidFill>
                <a:ln w="12700" cap="flat" cmpd="sng" algn="ctr">
                  <a:solidFill>
                    <a:srgbClr val="4472C4">
                      <a:shade val="15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3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e-DE" sz="12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Times New Roman" panose="02020603050405020304" pitchFamily="18" charset="0"/>
                    <a:cs typeface="+mn-cs"/>
                  </a:endParaRPr>
                </a:p>
              </p:txBody>
            </p:sp>
            <p:grpSp>
              <p:nvGrpSpPr>
                <p:cNvPr id="18" name="Gruppieren 17">
                  <a:extLst>
                    <a:ext uri="{FF2B5EF4-FFF2-40B4-BE49-F238E27FC236}">
                      <a16:creationId xmlns:a16="http://schemas.microsoft.com/office/drawing/2014/main" id="{D76271CD-4ADE-21D6-2A16-38D24DAE0D24}"/>
                    </a:ext>
                  </a:extLst>
                </p:cNvPr>
                <p:cNvGrpSpPr/>
                <p:nvPr/>
              </p:nvGrpSpPr>
              <p:grpSpPr>
                <a:xfrm>
                  <a:off x="282632" y="1115488"/>
                  <a:ext cx="1634838" cy="2511832"/>
                  <a:chOff x="282632" y="1115488"/>
                  <a:chExt cx="1634837" cy="2511832"/>
                </a:xfrm>
              </p:grpSpPr>
              <p:sp>
                <p:nvSpPr>
                  <p:cNvPr id="19" name="Rechteck 18">
                    <a:extLst>
                      <a:ext uri="{FF2B5EF4-FFF2-40B4-BE49-F238E27FC236}">
                        <a16:creationId xmlns:a16="http://schemas.microsoft.com/office/drawing/2014/main" id="{32C55461-B7D4-F642-19D6-4CD71BD58F55}"/>
                      </a:ext>
                    </a:extLst>
                  </p:cNvPr>
                  <p:cNvSpPr/>
                  <p:nvPr/>
                </p:nvSpPr>
                <p:spPr>
                  <a:xfrm>
                    <a:off x="587432" y="2729549"/>
                    <a:ext cx="1330037" cy="897771"/>
                  </a:xfrm>
                  <a:prstGeom prst="rect">
                    <a:avLst/>
                  </a:prstGeom>
                  <a:solidFill>
                    <a:srgbClr val="ED7D31"/>
                  </a:solidFill>
                  <a:ln w="127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3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de-DE" sz="1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ysClr val="window" lastClr="FFFFFF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Times New Roman" panose="02020603050405020304" pitchFamily="18" charset="0"/>
                      <a:cs typeface="+mn-cs"/>
                    </a:endParaRPr>
                  </a:p>
                </p:txBody>
              </p:sp>
              <p:grpSp>
                <p:nvGrpSpPr>
                  <p:cNvPr id="20" name="Gruppieren 19">
                    <a:extLst>
                      <a:ext uri="{FF2B5EF4-FFF2-40B4-BE49-F238E27FC236}">
                        <a16:creationId xmlns:a16="http://schemas.microsoft.com/office/drawing/2014/main" id="{64874B7F-CC85-DC48-E28A-0EF2D24D5752}"/>
                      </a:ext>
                    </a:extLst>
                  </p:cNvPr>
                  <p:cNvGrpSpPr/>
                  <p:nvPr/>
                </p:nvGrpSpPr>
                <p:grpSpPr>
                  <a:xfrm>
                    <a:off x="282632" y="1115488"/>
                    <a:ext cx="1634837" cy="1202570"/>
                    <a:chOff x="282632" y="1115489"/>
                    <a:chExt cx="1634837" cy="1202572"/>
                  </a:xfrm>
                  <a:solidFill>
                    <a:srgbClr val="E7E6E6">
                      <a:lumMod val="90000"/>
                    </a:srgbClr>
                  </a:solidFill>
                </p:grpSpPr>
                <p:sp>
                  <p:nvSpPr>
                    <p:cNvPr id="21" name="Rechteck 20">
                      <a:extLst>
                        <a:ext uri="{FF2B5EF4-FFF2-40B4-BE49-F238E27FC236}">
                          <a16:creationId xmlns:a16="http://schemas.microsoft.com/office/drawing/2014/main" id="{E6CC8E92-727C-5225-27F1-EE89C9547DF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2632" y="1115489"/>
                      <a:ext cx="1330037" cy="897772"/>
                    </a:xfrm>
                    <a:prstGeom prst="rect">
                      <a:avLst/>
                    </a:prstGeom>
                    <a:grpFill/>
                    <a:ln w="12700" cap="flat" cmpd="sng" algn="ctr">
                      <a:solidFill>
                        <a:sysClr val="windowText" lastClr="000000"/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DE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ysClr val="window" lastClr="FFFFFF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2" name="Rechteck 21">
                      <a:extLst>
                        <a:ext uri="{FF2B5EF4-FFF2-40B4-BE49-F238E27FC236}">
                          <a16:creationId xmlns:a16="http://schemas.microsoft.com/office/drawing/2014/main" id="{C82B79CC-0D9E-DEA0-D79E-5B5238428DD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35032" y="1267889"/>
                      <a:ext cx="1330037" cy="897772"/>
                    </a:xfrm>
                    <a:prstGeom prst="rect">
                      <a:avLst/>
                    </a:prstGeom>
                    <a:grpFill/>
                    <a:ln w="12700" cap="flat" cmpd="sng" algn="ctr">
                      <a:solidFill>
                        <a:sysClr val="windowText" lastClr="000000"/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DE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ysClr val="window" lastClr="FFFFFF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3" name="Rechteck 22">
                      <a:extLst>
                        <a:ext uri="{FF2B5EF4-FFF2-40B4-BE49-F238E27FC236}">
                          <a16:creationId xmlns:a16="http://schemas.microsoft.com/office/drawing/2014/main" id="{1E706544-B781-1DE3-EEA8-EBD3203B352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7432" y="1420289"/>
                      <a:ext cx="1330037" cy="897772"/>
                    </a:xfrm>
                    <a:prstGeom prst="rect">
                      <a:avLst/>
                    </a:prstGeom>
                    <a:grpFill/>
                    <a:ln w="12700" cap="flat" cmpd="sng" algn="ctr">
                      <a:solidFill>
                        <a:sysClr val="windowText" lastClr="000000"/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DE" sz="12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ysClr val="window" lastClr="FFFFFF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+mn-cs"/>
                      </a:endParaRPr>
                    </a:p>
                  </p:txBody>
                </p:sp>
              </p:grpSp>
            </p:grpSp>
          </p:grpSp>
        </p:grpSp>
      </p:grpSp>
      <p:sp>
        <p:nvSpPr>
          <p:cNvPr id="24" name="Rechteck 23">
            <a:extLst>
              <a:ext uri="{FF2B5EF4-FFF2-40B4-BE49-F238E27FC236}">
                <a16:creationId xmlns:a16="http://schemas.microsoft.com/office/drawing/2014/main" id="{9A983841-E6CF-8EDD-1D37-5451233197DA}"/>
              </a:ext>
            </a:extLst>
          </p:cNvPr>
          <p:cNvSpPr/>
          <p:nvPr/>
        </p:nvSpPr>
        <p:spPr>
          <a:xfrm>
            <a:off x="6162855" y="915695"/>
            <a:ext cx="472506" cy="2650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997831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9D53605-F986-FD36-4283-B4EB46B11B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/>
              <a:t>Optimization</a:t>
            </a:r>
            <a:endParaRPr lang="de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platzhalter 2">
                <a:extLst>
                  <a:ext uri="{FF2B5EF4-FFF2-40B4-BE49-F238E27FC236}">
                    <a16:creationId xmlns:a16="http://schemas.microsoft.com/office/drawing/2014/main" id="{AB11B8A7-122B-5F24-CBF3-1FF6B06F5E7D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de-DE" dirty="0" err="1"/>
                  <a:t>Objective</a:t>
                </a:r>
                <a:r>
                  <a:rPr lang="de-DE" dirty="0"/>
                  <a:t> </a:t>
                </a:r>
                <a:r>
                  <a:rPr lang="de-DE" dirty="0" err="1"/>
                  <a:t>funciton</a:t>
                </a:r>
                <a:endParaRPr lang="de-DE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de-DE" sz="1800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𝑒</m:t>
                        </m:r>
                      </m:sub>
                    </m:sSub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(</m:t>
                    </m:r>
                    <m:r>
                      <a:rPr lang="en-US" sz="1800" b="1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𝝓</m:t>
                    </m:r>
                    <m:r>
                      <a:rPr lang="en-US" sz="1800" b="1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, </m:t>
                    </m:r>
                    <m:r>
                      <a:rPr lang="en-US" sz="1800" b="1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𝝉</m:t>
                    </m:r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)=</m:t>
                    </m:r>
                    <m:nary>
                      <m:naryPr>
                        <m:chr m:val="∑"/>
                        <m:supHide m:val="on"/>
                        <m:ctrlPr>
                          <a:rPr lang="de-DE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de-DE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𝐺</m:t>
                            </m:r>
                          </m:sub>
                        </m:sSub>
                        <m:d>
                          <m:dPr>
                            <m:ctrlPr>
                              <a:rPr lang="de-DE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1800" b="1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𝝓</m:t>
                            </m:r>
                            <m:r>
                              <a:rPr lang="en-US" sz="1800" b="1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, </m:t>
                            </m:r>
                            <m:r>
                              <a:rPr lang="en-US" sz="1800" b="1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𝝉</m:t>
                            </m:r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de-DE" sz="18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⋅</m:t>
                        </m:r>
                        <m:r>
                          <m:rPr>
                            <m:sty m:val="p"/>
                          </m:rPr>
                          <a:rPr lang="en-US" sz="18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Δ</m:t>
                        </m:r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𝑡</m:t>
                        </m:r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⋅</m:t>
                        </m:r>
                        <m:d>
                          <m:dPr>
                            <m:begChr m:val="{"/>
                            <m:endChr m:val=""/>
                            <m:ctrlPr>
                              <a:rPr lang="de-DE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de-DE" sz="18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</m:ctrlPr>
                              </m:eqArrPr>
                              <m:e>
                                <m:sSub>
                                  <m:sSubPr>
                                    <m:ctrlPr>
                                      <a:rPr lang="de-DE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𝑒</m:t>
                                    </m:r>
                                  </m:sub>
                                </m:sSub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,  </m:t>
                                </m:r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𝑖𝑓</m:t>
                                </m:r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de-DE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𝐺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de-DE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b="1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𝝓</m:t>
                                    </m:r>
                                    <m:r>
                                      <a:rPr lang="en-US" sz="1800" b="1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, </m:t>
                                    </m:r>
                                    <m:r>
                                      <a:rPr lang="en-US" sz="1800" b="1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𝝉</m:t>
                                    </m:r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, </m:t>
                                    </m:r>
                                    <m:sSub>
                                      <m:sSubPr>
                                        <m:ctrlPr>
                                          <a:rPr lang="de-DE" sz="1800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sz="1800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&gt;0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de-DE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𝑒</m:t>
                                    </m:r>
                                  </m:sub>
                                </m:sSub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,  </m:t>
                                </m:r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𝑖𝑓</m:t>
                                </m:r>
                                <m:sSub>
                                  <m:sSubPr>
                                    <m:ctrlPr>
                                      <a:rPr lang="de-DE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𝐺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de-DE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b="1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𝝓</m:t>
                                    </m:r>
                                    <m:r>
                                      <a:rPr lang="en-US" sz="1800" b="1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, </m:t>
                                    </m:r>
                                    <m:r>
                                      <a:rPr lang="en-US" sz="1800" b="1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𝝉</m:t>
                                    </m:r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, </m:t>
                                    </m:r>
                                    <m:sSub>
                                      <m:sSubPr>
                                        <m:ctrlPr>
                                          <a:rPr lang="de-DE" sz="1800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sz="1800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&lt;0</m:t>
                                </m:r>
                              </m:e>
                            </m:eqArr>
                          </m:e>
                        </m:d>
                      </m:e>
                    </m:nary>
                  </m:oMath>
                </a14:m>
                <a:endParaRPr lang="de-DE" dirty="0"/>
              </a:p>
              <a:p>
                <a:pPr marL="114300" indent="0">
                  <a:buNone/>
                </a:pPr>
                <a:endParaRPr lang="de-DE" dirty="0"/>
              </a:p>
              <a:p>
                <a:pPr lvl="1"/>
                <a:endParaRPr lang="de-DE" dirty="0"/>
              </a:p>
              <a:p>
                <a:pPr lvl="1"/>
                <a:endParaRPr lang="de-DE" dirty="0"/>
              </a:p>
            </p:txBody>
          </p:sp>
        </mc:Choice>
        <mc:Fallback>
          <p:sp>
            <p:nvSpPr>
              <p:cNvPr id="3" name="Textplatzhalter 2">
                <a:extLst>
                  <a:ext uri="{FF2B5EF4-FFF2-40B4-BE49-F238E27FC236}">
                    <a16:creationId xmlns:a16="http://schemas.microsoft.com/office/drawing/2014/main" id="{AB11B8A7-122B-5F24-CBF3-1FF6B06F5E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6" name="Tabelle 5">
                <a:extLst>
                  <a:ext uri="{FF2B5EF4-FFF2-40B4-BE49-F238E27FC236}">
                    <a16:creationId xmlns:a16="http://schemas.microsoft.com/office/drawing/2014/main" id="{6214EAA6-3F5C-C158-9B4F-D7D80C32A58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35291766"/>
                  </p:ext>
                </p:extLst>
              </p:nvPr>
            </p:nvGraphicFramePr>
            <p:xfrm>
              <a:off x="776859" y="2677414"/>
              <a:ext cx="3591941" cy="1028700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726821">
                      <a:extLst>
                        <a:ext uri="{9D8B030D-6E8A-4147-A177-3AD203B41FA5}">
                          <a16:colId xmlns:a16="http://schemas.microsoft.com/office/drawing/2014/main" val="27954569"/>
                        </a:ext>
                      </a:extLst>
                    </a:gridCol>
                    <a:gridCol w="1463040">
                      <a:extLst>
                        <a:ext uri="{9D8B030D-6E8A-4147-A177-3AD203B41FA5}">
                          <a16:colId xmlns:a16="http://schemas.microsoft.com/office/drawing/2014/main" val="3531051253"/>
                        </a:ext>
                      </a:extLst>
                    </a:gridCol>
                    <a:gridCol w="1402080">
                      <a:extLst>
                        <a:ext uri="{9D8B030D-6E8A-4147-A177-3AD203B41FA5}">
                          <a16:colId xmlns:a16="http://schemas.microsoft.com/office/drawing/2014/main" val="3926911928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300"/>
                            </a:spcAft>
                          </a:pPr>
                          <a:r>
                            <a:rPr lang="en-US" sz="1200" b="1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a:t>Decision variable</a:t>
                          </a:r>
                          <a:endParaRPr lang="de-DE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300"/>
                            </a:spcAft>
                          </a:pPr>
                          <a:r>
                            <a:rPr lang="en-US" sz="1200" b="1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a:t>Lower bound</a:t>
                          </a:r>
                          <a:endParaRPr lang="de-DE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300"/>
                            </a:spcAft>
                          </a:pPr>
                          <a:r>
                            <a:rPr lang="en-US" sz="1200" b="1" dirty="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a:t>Upper bound</a:t>
                          </a:r>
                          <a:endParaRPr lang="de-DE" sz="12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58581615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1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𝝓</m:t>
                                </m:r>
                              </m:oMath>
                            </m:oMathPara>
                          </a14:m>
                          <a:endParaRPr lang="de-DE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F2F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sz="12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12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1200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≥0° ∀</m:t>
                                </m:r>
                                <m:sSub>
                                  <m:sSubPr>
                                    <m:ctrlPr>
                                      <a:rPr lang="de-DE" sz="12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12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1200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∈</m:t>
                                </m:r>
                                <m:r>
                                  <a:rPr lang="en-US" sz="1200" b="1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𝝓</m:t>
                                </m:r>
                              </m:oMath>
                            </m:oMathPara>
                          </a14:m>
                          <a:endParaRPr lang="de-DE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F2F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sz="12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12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1200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≤360° ∀</m:t>
                                </m:r>
                                <m:sSub>
                                  <m:sSubPr>
                                    <m:ctrlPr>
                                      <a:rPr lang="de-DE" sz="12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12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1200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∈</m:t>
                                </m:r>
                                <m:r>
                                  <a:rPr lang="en-US" sz="1200" b="1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𝝓</m:t>
                                </m:r>
                              </m:oMath>
                            </m:oMathPara>
                          </a14:m>
                          <a:endParaRPr lang="de-DE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F2F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96705502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1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𝝉</m:t>
                                </m:r>
                              </m:oMath>
                            </m:oMathPara>
                          </a14:m>
                          <a:endParaRPr lang="de-DE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sz="12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US" sz="12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12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≥0° ∀</m:t>
                                </m:r>
                                <m:sSub>
                                  <m:sSubPr>
                                    <m:ctrlPr>
                                      <a:rPr lang="de-DE" sz="12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US" sz="12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12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∈</m:t>
                                </m:r>
                                <m:r>
                                  <a:rPr lang="en-US" sz="1200" b="1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𝝉</m:t>
                                </m:r>
                              </m:oMath>
                            </m:oMathPara>
                          </a14:m>
                          <a:endParaRPr lang="de-DE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sz="12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US" sz="12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12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≤90° ∀</m:t>
                                </m:r>
                                <m:sSub>
                                  <m:sSubPr>
                                    <m:ctrlPr>
                                      <a:rPr lang="de-DE" sz="12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US" sz="12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12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∈</m:t>
                                </m:r>
                                <m:r>
                                  <a:rPr lang="en-US" sz="1200" b="1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𝝉</m:t>
                                </m:r>
                              </m:oMath>
                            </m:oMathPara>
                          </a14:m>
                          <a:endParaRPr lang="de-DE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89234145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𝜅</m:t>
                                </m:r>
                              </m:oMath>
                            </m:oMathPara>
                          </a14:m>
                          <a:endParaRPr lang="de-DE" sz="1200" b="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F2F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𝜅</m:t>
                                </m:r>
                                <m:r>
                                  <a:rPr lang="en-US" sz="1200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≥0</m:t>
                                </m:r>
                              </m:oMath>
                            </m:oMathPara>
                          </a14:m>
                          <a:endParaRPr lang="de-DE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F2F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𝜅</m:t>
                                </m:r>
                                <m:r>
                                  <a:rPr lang="en-US" sz="1200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≤</m:t>
                                </m:r>
                                <m:r>
                                  <a:rPr lang="en-US" sz="1200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𝑁</m:t>
                                </m:r>
                              </m:oMath>
                            </m:oMathPara>
                          </a14:m>
                          <a:endParaRPr lang="de-DE" sz="12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F2F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02228816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6" name="Tabelle 5">
                <a:extLst>
                  <a:ext uri="{FF2B5EF4-FFF2-40B4-BE49-F238E27FC236}">
                    <a16:creationId xmlns:a16="http://schemas.microsoft.com/office/drawing/2014/main" id="{6214EAA6-3F5C-C158-9B4F-D7D80C32A58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35291766"/>
                  </p:ext>
                </p:extLst>
              </p:nvPr>
            </p:nvGraphicFramePr>
            <p:xfrm>
              <a:off x="776859" y="2677414"/>
              <a:ext cx="3591941" cy="1028700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726821">
                      <a:extLst>
                        <a:ext uri="{9D8B030D-6E8A-4147-A177-3AD203B41FA5}">
                          <a16:colId xmlns:a16="http://schemas.microsoft.com/office/drawing/2014/main" val="27954569"/>
                        </a:ext>
                      </a:extLst>
                    </a:gridCol>
                    <a:gridCol w="1463040">
                      <a:extLst>
                        <a:ext uri="{9D8B030D-6E8A-4147-A177-3AD203B41FA5}">
                          <a16:colId xmlns:a16="http://schemas.microsoft.com/office/drawing/2014/main" val="3531051253"/>
                        </a:ext>
                      </a:extLst>
                    </a:gridCol>
                    <a:gridCol w="1402080">
                      <a:extLst>
                        <a:ext uri="{9D8B030D-6E8A-4147-A177-3AD203B41FA5}">
                          <a16:colId xmlns:a16="http://schemas.microsoft.com/office/drawing/2014/main" val="3926911928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300"/>
                            </a:spcAft>
                          </a:pPr>
                          <a:r>
                            <a:rPr lang="en-US" sz="1200" b="1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a:t>Decision variable</a:t>
                          </a:r>
                          <a:endParaRPr lang="de-DE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300"/>
                            </a:spcAft>
                          </a:pPr>
                          <a:r>
                            <a:rPr lang="en-US" sz="1200" b="1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a:t>Lower bound</a:t>
                          </a:r>
                          <a:endParaRPr lang="de-DE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300"/>
                            </a:spcAft>
                          </a:pPr>
                          <a:r>
                            <a:rPr lang="en-US" sz="1200" b="1" dirty="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a:t>Upper bound</a:t>
                          </a:r>
                          <a:endParaRPr lang="de-DE" sz="12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58581615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840" t="-188889" r="-397479" b="-2111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49793" t="-188889" r="-96266" b="-2111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56957" t="-188889" r="-870" b="-21111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96705502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840" t="-281081" r="-397479" b="-1054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49793" t="-281081" r="-96266" b="-1054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56957" t="-281081" r="-870" b="-1054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89234145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840" t="-391667" r="-397479" b="-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49793" t="-391667" r="-96266" b="-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56957" t="-391667" r="-870" b="-8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0222881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7" name="Tabelle 6">
                <a:extLst>
                  <a:ext uri="{FF2B5EF4-FFF2-40B4-BE49-F238E27FC236}">
                    <a16:creationId xmlns:a16="http://schemas.microsoft.com/office/drawing/2014/main" id="{0937D714-5158-1285-F7B1-8F657764C79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25667437"/>
                  </p:ext>
                </p:extLst>
              </p:nvPr>
            </p:nvGraphicFramePr>
            <p:xfrm>
              <a:off x="4775202" y="2472055"/>
              <a:ext cx="3813005" cy="1950720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3096603">
                      <a:extLst>
                        <a:ext uri="{9D8B030D-6E8A-4147-A177-3AD203B41FA5}">
                          <a16:colId xmlns:a16="http://schemas.microsoft.com/office/drawing/2014/main" val="1444749026"/>
                        </a:ext>
                      </a:extLst>
                    </a:gridCol>
                    <a:gridCol w="716402">
                      <a:extLst>
                        <a:ext uri="{9D8B030D-6E8A-4147-A177-3AD203B41FA5}">
                          <a16:colId xmlns:a16="http://schemas.microsoft.com/office/drawing/2014/main" val="508449137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300"/>
                            </a:spcAft>
                          </a:pPr>
                          <a:r>
                            <a:rPr lang="en-US" sz="1200" b="1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a:t>Parameter</a:t>
                          </a:r>
                          <a:endParaRPr lang="de-DE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300"/>
                            </a:spcAft>
                          </a:pPr>
                          <a:r>
                            <a:rPr lang="en-US" sz="1200" b="1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a:t>Value</a:t>
                          </a:r>
                          <a:endParaRPr lang="de-DE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38951311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300"/>
                            </a:spcAft>
                          </a:pPr>
                          <a:r>
                            <a:rPr lang="en-US" sz="1200" b="1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a:t>Number of generations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sz="12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1" i="1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𝑵</m:t>
                                  </m:r>
                                </m:e>
                                <m:sub>
                                  <m:r>
                                    <a:rPr lang="en-US" sz="1200" b="1" i="1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𝑮</m:t>
                                  </m:r>
                                </m:sub>
                              </m:sSub>
                            </m:oMath>
                          </a14:m>
                          <a:endParaRPr lang="de-DE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F2F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200</m:t>
                                </m:r>
                              </m:oMath>
                            </m:oMathPara>
                          </a14:m>
                          <a:endParaRPr lang="de-DE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F2F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44915809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300"/>
                            </a:spcAft>
                          </a:pPr>
                          <a:r>
                            <a:rPr lang="en-US" sz="1200" b="1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a:t>Individuals per population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sz="12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1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𝑵</m:t>
                                  </m:r>
                                </m:e>
                                <m:sub>
                                  <m:r>
                                    <a:rPr lang="en-US" sz="1200" b="1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𝑷</m:t>
                                  </m:r>
                                </m:sub>
                              </m:sSub>
                            </m:oMath>
                          </a14:m>
                          <a:endParaRPr lang="de-DE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500</m:t>
                                </m:r>
                              </m:oMath>
                            </m:oMathPara>
                          </a14:m>
                          <a:endParaRPr lang="de-DE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862739865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300"/>
                            </a:spcAft>
                          </a:pPr>
                          <a:r>
                            <a:rPr lang="en-US" sz="1200" b="1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a:t>Tournament probability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sz="12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1" i="1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𝒑</m:t>
                                  </m:r>
                                </m:e>
                                <m:sub>
                                  <m:r>
                                    <a:rPr lang="en-US" sz="1200" b="1" i="1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𝒕</m:t>
                                  </m:r>
                                </m:sub>
                              </m:sSub>
                            </m:oMath>
                          </a14:m>
                          <a:endParaRPr lang="de-DE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F2F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80%</m:t>
                                </m:r>
                              </m:oMath>
                            </m:oMathPara>
                          </a14:m>
                          <a:endParaRPr lang="de-DE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F2F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45218482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300"/>
                            </a:spcAft>
                          </a:pPr>
                          <a:r>
                            <a:rPr lang="en-US" sz="1200" b="1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a:t>Crossover probability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sz="12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1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𝒑</m:t>
                                  </m:r>
                                </m:e>
                                <m:sub>
                                  <m:r>
                                    <a:rPr lang="en-US" sz="1200" b="1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𝒄𝒐</m:t>
                                  </m:r>
                                </m:sub>
                              </m:sSub>
                            </m:oMath>
                          </a14:m>
                          <a:endParaRPr lang="de-DE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80%</m:t>
                                </m:r>
                              </m:oMath>
                            </m:oMathPara>
                          </a14:m>
                          <a:endParaRPr lang="de-DE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50370974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300"/>
                            </a:spcAft>
                          </a:pPr>
                          <a:r>
                            <a:rPr lang="en-US" sz="1200" b="1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a:t>Mutation probability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sz="12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1" i="1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𝒑</m:t>
                                  </m:r>
                                </m:e>
                                <m:sub>
                                  <m:r>
                                    <a:rPr lang="en-US" sz="1200" b="1" i="1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𝒎</m:t>
                                  </m:r>
                                </m:sub>
                              </m:sSub>
                            </m:oMath>
                          </a14:m>
                          <a:endParaRPr lang="de-DE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F2F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7.5%</m:t>
                                </m:r>
                              </m:oMath>
                            </m:oMathPara>
                          </a14:m>
                          <a:endParaRPr lang="de-DE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F2F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65682905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300"/>
                            </a:spcAft>
                          </a:pPr>
                          <a:r>
                            <a:rPr lang="en-US" sz="1200" b="1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a:t>Maximum number of panels </a:t>
                          </a:r>
                          <a14:m>
                            <m:oMath xmlns:m="http://schemas.openxmlformats.org/officeDocument/2006/math">
                              <m:r>
                                <a:rPr lang="en-US" sz="1200" b="1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𝑵</m:t>
                              </m:r>
                            </m:oMath>
                          </a14:m>
                          <a:endParaRPr lang="de-DE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20</m:t>
                                </m:r>
                              </m:oMath>
                            </m:oMathPara>
                          </a14:m>
                          <a:endParaRPr lang="de-DE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68745808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300"/>
                            </a:spcAft>
                          </a:pPr>
                          <a:r>
                            <a:rPr lang="en-US" sz="1200" b="1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a:t>Number of real variables per individual </a:t>
                          </a:r>
                          <a14:m>
                            <m:oMath xmlns:m="http://schemas.openxmlformats.org/officeDocument/2006/math">
                              <m:r>
                                <a:rPr lang="en-US" sz="1200" b="1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𝟐</m:t>
                              </m:r>
                              <m:r>
                                <a:rPr lang="en-US" sz="1200" b="1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𝑵</m:t>
                              </m:r>
                            </m:oMath>
                          </a14:m>
                          <a:endParaRPr lang="de-DE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F2F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40</m:t>
                                </m:r>
                              </m:oMath>
                            </m:oMathPara>
                          </a14:m>
                          <a:endParaRPr lang="de-DE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F2F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32306666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300"/>
                            </a:spcAft>
                          </a:pPr>
                          <a:r>
                            <a:rPr lang="en-US" sz="1200" b="1" dirty="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a:t>Number of integer variables per individual </a:t>
                          </a:r>
                          <a:endParaRPr lang="de-DE" sz="12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de-DE" sz="12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99825072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7" name="Tabelle 6">
                <a:extLst>
                  <a:ext uri="{FF2B5EF4-FFF2-40B4-BE49-F238E27FC236}">
                    <a16:creationId xmlns:a16="http://schemas.microsoft.com/office/drawing/2014/main" id="{0937D714-5158-1285-F7B1-8F657764C79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25667437"/>
                  </p:ext>
                </p:extLst>
              </p:nvPr>
            </p:nvGraphicFramePr>
            <p:xfrm>
              <a:off x="4775202" y="2472055"/>
              <a:ext cx="3813005" cy="1950720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3096603">
                      <a:extLst>
                        <a:ext uri="{9D8B030D-6E8A-4147-A177-3AD203B41FA5}">
                          <a16:colId xmlns:a16="http://schemas.microsoft.com/office/drawing/2014/main" val="1444749026"/>
                        </a:ext>
                      </a:extLst>
                    </a:gridCol>
                    <a:gridCol w="716402">
                      <a:extLst>
                        <a:ext uri="{9D8B030D-6E8A-4147-A177-3AD203B41FA5}">
                          <a16:colId xmlns:a16="http://schemas.microsoft.com/office/drawing/2014/main" val="508449137"/>
                        </a:ext>
                      </a:extLst>
                    </a:gridCol>
                  </a:tblGrid>
                  <a:tr h="182880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300"/>
                            </a:spcAft>
                          </a:pPr>
                          <a:r>
                            <a:rPr lang="en-US" sz="1200" b="1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a:t>Parameter</a:t>
                          </a:r>
                          <a:endParaRPr lang="de-DE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300"/>
                            </a:spcAft>
                          </a:pPr>
                          <a:r>
                            <a:rPr lang="en-US" sz="1200" b="1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a:t>Value</a:t>
                          </a:r>
                          <a:endParaRPr lang="de-DE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38951311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97" t="-102778" r="-23622" b="-73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431356" t="-102778" r="-1695" b="-73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44915809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97" t="-197297" r="-23622" b="-6135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431356" t="-197297" r="-1695" b="-61351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62739865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97" t="-305556" r="-23622" b="-530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431356" t="-305556" r="-1695" b="-53055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45218482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97" t="-394595" r="-23622" b="-4162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431356" t="-394595" r="-1695" b="-41621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50370974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97" t="-508333" r="-23622" b="-32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431356" t="-508333" r="-1695" b="-32777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65682905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97" t="-608333" r="-23622" b="-22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431356" t="-608333" r="-1695" b="-22777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8745808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97" t="-689189" r="-23622" b="-1216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431356" t="-689189" r="-1695" b="-12162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32306666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300"/>
                            </a:spcAft>
                          </a:pPr>
                          <a:r>
                            <a:rPr lang="en-US" sz="1200" b="1" dirty="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a:t>Number of integer variables per individual </a:t>
                          </a:r>
                          <a:endParaRPr lang="de-DE" sz="12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431356" t="-811111" r="-1695" b="-2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9825072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8" name="Grafik 7" descr="Ein Bild, das Schrift, Grafiken, Logo, Text enthält.&#10;&#10;Automatisch generierte Beschreibung">
            <a:extLst>
              <a:ext uri="{FF2B5EF4-FFF2-40B4-BE49-F238E27FC236}">
                <a16:creationId xmlns:a16="http://schemas.microsoft.com/office/drawing/2014/main" id="{8D2740ED-CFA7-C5A9-4F0D-9655ED520F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47437" y="899714"/>
            <a:ext cx="1062094" cy="236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1230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6F53E4F-23F8-B29C-2C73-4B851EA5A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e-DE" sz="2400" dirty="0" err="1"/>
              <a:t>Results</a:t>
            </a:r>
            <a:r>
              <a:rPr lang="de-DE" sz="2400" dirty="0"/>
              <a:t> – System w/o </a:t>
            </a:r>
            <a:r>
              <a:rPr lang="de-DE" sz="2400" dirty="0" err="1"/>
              <a:t>battery</a:t>
            </a:r>
            <a:br>
              <a:rPr lang="de-DE" sz="2400" dirty="0"/>
            </a:br>
            <a:r>
              <a:rPr lang="de-DE" sz="2400" dirty="0"/>
              <a:t>Statistical </a:t>
            </a:r>
            <a:r>
              <a:rPr lang="de-DE" sz="2400" dirty="0" err="1"/>
              <a:t>runs</a:t>
            </a:r>
            <a:endParaRPr lang="de-DE" sz="3200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7FA4D70-B62A-09AE-2A67-6B5A2FEB1D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8861" y="1452880"/>
            <a:ext cx="4323139" cy="3245595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A7E2F0E1-8F8D-7E9A-43D9-D572D4D782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72000" y="1452880"/>
            <a:ext cx="4323139" cy="3245595"/>
          </a:xfrm>
          <a:prstGeom prst="rect">
            <a:avLst/>
          </a:prstGeom>
        </p:spPr>
      </p:pic>
      <p:pic>
        <p:nvPicPr>
          <p:cNvPr id="6" name="Grafik 5" descr="Ein Bild, das Schrift, Grafiken, Logo, Text enthält.&#10;&#10;Automatisch generierte Beschreibung">
            <a:extLst>
              <a:ext uri="{FF2B5EF4-FFF2-40B4-BE49-F238E27FC236}">
                <a16:creationId xmlns:a16="http://schemas.microsoft.com/office/drawing/2014/main" id="{2F8C13C9-6B5C-4AF2-DED1-589D5759BB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47437" y="899714"/>
            <a:ext cx="1062094" cy="236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8448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471AB0B-CB03-5D84-F889-58F26D900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e-DE" sz="2400" dirty="0" err="1"/>
              <a:t>Results</a:t>
            </a:r>
            <a:r>
              <a:rPr lang="de-DE" sz="2400" dirty="0"/>
              <a:t> – System w/o </a:t>
            </a:r>
            <a:r>
              <a:rPr lang="de-DE" sz="2400" dirty="0" err="1"/>
              <a:t>battery</a:t>
            </a:r>
            <a:br>
              <a:rPr lang="de-DE" sz="2400" dirty="0"/>
            </a:br>
            <a:r>
              <a:rPr lang="de-DE" sz="2400" dirty="0"/>
              <a:t>Different </a:t>
            </a:r>
            <a:r>
              <a:rPr lang="de-DE" sz="2400" dirty="0" err="1"/>
              <a:t>costs</a:t>
            </a:r>
            <a:endParaRPr lang="de-DE" sz="2400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E3672E2D-00BA-7DB8-172D-E11CDC451D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70087" y="1331171"/>
            <a:ext cx="5603826" cy="3367304"/>
          </a:xfrm>
          <a:prstGeom prst="rect">
            <a:avLst/>
          </a:prstGeom>
        </p:spPr>
      </p:pic>
      <p:pic>
        <p:nvPicPr>
          <p:cNvPr id="6" name="Grafik 5" descr="Ein Bild, das Schrift, Grafiken, Logo, Text enthält.&#10;&#10;Automatisch generierte Beschreibung">
            <a:extLst>
              <a:ext uri="{FF2B5EF4-FFF2-40B4-BE49-F238E27FC236}">
                <a16:creationId xmlns:a16="http://schemas.microsoft.com/office/drawing/2014/main" id="{CE3377A5-310E-D2E0-BF75-A83A27DB9F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47437" y="899714"/>
            <a:ext cx="1062094" cy="236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8884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6497C8-FAF8-AEB0-49C7-FDA5230948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A9DDD6-EB98-9D34-859D-C5F0FA163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sz="2800" dirty="0" err="1"/>
              <a:t>Results</a:t>
            </a:r>
            <a:r>
              <a:rPr lang="de-DE" sz="2800" dirty="0"/>
              <a:t> – System w/o </a:t>
            </a:r>
            <a:r>
              <a:rPr lang="de-DE" sz="2800" dirty="0" err="1"/>
              <a:t>battery</a:t>
            </a:r>
            <a:br>
              <a:rPr lang="de-DE" sz="2800" dirty="0"/>
            </a:br>
            <a:r>
              <a:rPr lang="de-DE" sz="2800" dirty="0"/>
              <a:t>Different </a:t>
            </a:r>
            <a:r>
              <a:rPr lang="de-DE" sz="2800" dirty="0" err="1"/>
              <a:t>costs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1EB9C09-3D45-AFAB-6C64-78C776D993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87255" y="1385205"/>
            <a:ext cx="5569490" cy="3313270"/>
          </a:xfrm>
          <a:prstGeom prst="rect">
            <a:avLst/>
          </a:prstGeom>
        </p:spPr>
      </p:pic>
      <p:pic>
        <p:nvPicPr>
          <p:cNvPr id="3" name="Grafik 2" descr="Ein Bild, das Schrift, Grafiken, Logo, Text enthält.&#10;&#10;Automatisch generierte Beschreibung">
            <a:extLst>
              <a:ext uri="{FF2B5EF4-FFF2-40B4-BE49-F238E27FC236}">
                <a16:creationId xmlns:a16="http://schemas.microsoft.com/office/drawing/2014/main" id="{7E3BFCF3-C474-2115-265B-1D1EE0033C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47437" y="899714"/>
            <a:ext cx="1062094" cy="236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1814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A6B77AC-1B46-434C-2E33-B19A28455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sz="2800" dirty="0" err="1"/>
              <a:t>Results</a:t>
            </a:r>
            <a:r>
              <a:rPr lang="de-DE" sz="2800" dirty="0"/>
              <a:t> – System </a:t>
            </a:r>
            <a:r>
              <a:rPr lang="de-DE" sz="2800" dirty="0" err="1"/>
              <a:t>with</a:t>
            </a:r>
            <a:r>
              <a:rPr lang="de-DE" sz="2800" dirty="0"/>
              <a:t> </a:t>
            </a:r>
            <a:r>
              <a:rPr lang="de-DE" sz="2800" dirty="0" err="1"/>
              <a:t>battery</a:t>
            </a:r>
            <a:br>
              <a:rPr lang="de-DE" sz="2800" dirty="0"/>
            </a:br>
            <a:r>
              <a:rPr lang="de-DE" sz="2800" dirty="0"/>
              <a:t>Statistical </a:t>
            </a:r>
            <a:r>
              <a:rPr lang="de-DE" sz="2800" dirty="0" err="1"/>
              <a:t>runs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45C3B51-D332-F3C7-61C4-34CAA35DC6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8027" y="1579881"/>
            <a:ext cx="4153973" cy="3118594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45DFEE76-39A0-AD5F-A740-4DD1553955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72000" y="1579882"/>
            <a:ext cx="4248813" cy="3118594"/>
          </a:xfrm>
          <a:prstGeom prst="rect">
            <a:avLst/>
          </a:prstGeom>
        </p:spPr>
      </p:pic>
      <p:pic>
        <p:nvPicPr>
          <p:cNvPr id="6" name="Grafik 5" descr="Ein Bild, das Schrift, Grafiken, Logo, Text enthält.&#10;&#10;Automatisch generierte Beschreibung">
            <a:extLst>
              <a:ext uri="{FF2B5EF4-FFF2-40B4-BE49-F238E27FC236}">
                <a16:creationId xmlns:a16="http://schemas.microsoft.com/office/drawing/2014/main" id="{3F3404E6-CA29-D58D-E74B-B7A3B14FFB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47437" y="899714"/>
            <a:ext cx="1062094" cy="236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5960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8872170-AE5B-6EDD-AACF-01189725C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sz="2800" dirty="0" err="1"/>
              <a:t>Results</a:t>
            </a:r>
            <a:r>
              <a:rPr lang="de-DE" sz="2800" dirty="0"/>
              <a:t> – System </a:t>
            </a:r>
            <a:r>
              <a:rPr lang="de-DE" sz="2800" dirty="0" err="1"/>
              <a:t>with</a:t>
            </a:r>
            <a:r>
              <a:rPr lang="de-DE" sz="2800" dirty="0"/>
              <a:t> </a:t>
            </a:r>
            <a:r>
              <a:rPr lang="de-DE" sz="2800" dirty="0" err="1"/>
              <a:t>battery</a:t>
            </a:r>
            <a:br>
              <a:rPr lang="de-DE" sz="2800" dirty="0"/>
            </a:br>
            <a:r>
              <a:rPr lang="de-DE" sz="2800" dirty="0"/>
              <a:t>Different </a:t>
            </a:r>
            <a:r>
              <a:rPr lang="de-DE" sz="2800" dirty="0" err="1"/>
              <a:t>costs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58997868-DE58-76BC-4696-7DEA2DCCC6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51000" y="1239579"/>
            <a:ext cx="5842000" cy="3458896"/>
          </a:xfrm>
          <a:prstGeom prst="rect">
            <a:avLst/>
          </a:prstGeom>
        </p:spPr>
      </p:pic>
      <p:pic>
        <p:nvPicPr>
          <p:cNvPr id="6" name="Grafik 5" descr="Ein Bild, das Schrift, Grafiken, Logo, Text enthält.&#10;&#10;Automatisch generierte Beschreibung">
            <a:extLst>
              <a:ext uri="{FF2B5EF4-FFF2-40B4-BE49-F238E27FC236}">
                <a16:creationId xmlns:a16="http://schemas.microsoft.com/office/drawing/2014/main" id="{4437C469-D64B-200C-651B-13A2490058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47437" y="899714"/>
            <a:ext cx="1062094" cy="236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9788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CA6453-6974-ADCF-14E3-DADD2F6E5F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Motivation</a:t>
            </a:r>
          </a:p>
        </p:txBody>
      </p: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1367EDB3-3039-D1E7-DA0E-1652F09CBA76}"/>
              </a:ext>
            </a:extLst>
          </p:cNvPr>
          <p:cNvGrpSpPr/>
          <p:nvPr/>
        </p:nvGrpSpPr>
        <p:grpSpPr>
          <a:xfrm>
            <a:off x="1171388" y="1769035"/>
            <a:ext cx="2617694" cy="1870636"/>
            <a:chOff x="1171388" y="1769035"/>
            <a:chExt cx="2617694" cy="1870636"/>
          </a:xfrm>
        </p:grpSpPr>
        <p:cxnSp>
          <p:nvCxnSpPr>
            <p:cNvPr id="5" name="Gerade Verbindung mit Pfeil 4">
              <a:extLst>
                <a:ext uri="{FF2B5EF4-FFF2-40B4-BE49-F238E27FC236}">
                  <a16:creationId xmlns:a16="http://schemas.microsoft.com/office/drawing/2014/main" id="{94FB83C0-4078-AC5B-CED4-EE5365DFDD27}"/>
                </a:ext>
              </a:extLst>
            </p:cNvPr>
            <p:cNvCxnSpPr/>
            <p:nvPr/>
          </p:nvCxnSpPr>
          <p:spPr>
            <a:xfrm>
              <a:off x="1171388" y="3639671"/>
              <a:ext cx="261769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Gerade Verbindung mit Pfeil 5">
              <a:extLst>
                <a:ext uri="{FF2B5EF4-FFF2-40B4-BE49-F238E27FC236}">
                  <a16:creationId xmlns:a16="http://schemas.microsoft.com/office/drawing/2014/main" id="{5EC5951B-55E9-674C-5DE0-35B4869103E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71388" y="1769035"/>
              <a:ext cx="0" cy="187063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CFD9A3FE-BCFE-58B9-A52A-42518612AB0A}"/>
              </a:ext>
            </a:extLst>
          </p:cNvPr>
          <p:cNvGrpSpPr/>
          <p:nvPr/>
        </p:nvGrpSpPr>
        <p:grpSpPr>
          <a:xfrm>
            <a:off x="4927600" y="1769035"/>
            <a:ext cx="2617694" cy="1870636"/>
            <a:chOff x="4927600" y="1769035"/>
            <a:chExt cx="2617694" cy="1870636"/>
          </a:xfrm>
        </p:grpSpPr>
        <p:cxnSp>
          <p:nvCxnSpPr>
            <p:cNvPr id="9" name="Gerade Verbindung mit Pfeil 8">
              <a:extLst>
                <a:ext uri="{FF2B5EF4-FFF2-40B4-BE49-F238E27FC236}">
                  <a16:creationId xmlns:a16="http://schemas.microsoft.com/office/drawing/2014/main" id="{F5540702-2238-16D8-A82E-293962E30195}"/>
                </a:ext>
              </a:extLst>
            </p:cNvPr>
            <p:cNvCxnSpPr/>
            <p:nvPr/>
          </p:nvCxnSpPr>
          <p:spPr>
            <a:xfrm>
              <a:off x="4927600" y="3639671"/>
              <a:ext cx="261769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Gerade Verbindung mit Pfeil 9">
              <a:extLst>
                <a:ext uri="{FF2B5EF4-FFF2-40B4-BE49-F238E27FC236}">
                  <a16:creationId xmlns:a16="http://schemas.microsoft.com/office/drawing/2014/main" id="{0F2BF2B5-D8F8-F3F4-2056-48A36B49F5B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27600" y="1769035"/>
              <a:ext cx="0" cy="187063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Freihandform: Form 13">
            <a:extLst>
              <a:ext uri="{FF2B5EF4-FFF2-40B4-BE49-F238E27FC236}">
                <a16:creationId xmlns:a16="http://schemas.microsoft.com/office/drawing/2014/main" id="{C4674F58-9EF5-FC58-04C9-4C901A4C3F63}"/>
              </a:ext>
            </a:extLst>
          </p:cNvPr>
          <p:cNvSpPr/>
          <p:nvPr/>
        </p:nvSpPr>
        <p:spPr>
          <a:xfrm>
            <a:off x="1159435" y="2378591"/>
            <a:ext cx="2456328" cy="950303"/>
          </a:xfrm>
          <a:custGeom>
            <a:avLst/>
            <a:gdLst>
              <a:gd name="connsiteX0" fmla="*/ 0 w 2169459"/>
              <a:gd name="connsiteY0" fmla="*/ 872609 h 950303"/>
              <a:gd name="connsiteX1" fmla="*/ 490071 w 2169459"/>
              <a:gd name="connsiteY1" fmla="*/ 693315 h 950303"/>
              <a:gd name="connsiteX2" fmla="*/ 705224 w 2169459"/>
              <a:gd name="connsiteY2" fmla="*/ 107621 h 950303"/>
              <a:gd name="connsiteX3" fmla="*/ 1105647 w 2169459"/>
              <a:gd name="connsiteY3" fmla="*/ 346680 h 950303"/>
              <a:gd name="connsiteX4" fmla="*/ 1105647 w 2169459"/>
              <a:gd name="connsiteY4" fmla="*/ 346680 h 950303"/>
              <a:gd name="connsiteX5" fmla="*/ 1338730 w 2169459"/>
              <a:gd name="connsiteY5" fmla="*/ 597691 h 950303"/>
              <a:gd name="connsiteX6" fmla="*/ 1697318 w 2169459"/>
              <a:gd name="connsiteY6" fmla="*/ 44 h 950303"/>
              <a:gd name="connsiteX7" fmla="*/ 1882589 w 2169459"/>
              <a:gd name="connsiteY7" fmla="*/ 567809 h 950303"/>
              <a:gd name="connsiteX8" fmla="*/ 2169459 w 2169459"/>
              <a:gd name="connsiteY8" fmla="*/ 950303 h 950303"/>
              <a:gd name="connsiteX9" fmla="*/ 2169459 w 2169459"/>
              <a:gd name="connsiteY9" fmla="*/ 950303 h 950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69459" h="950303">
                <a:moveTo>
                  <a:pt x="0" y="872609"/>
                </a:moveTo>
                <a:cubicBezTo>
                  <a:pt x="186267" y="846711"/>
                  <a:pt x="372534" y="820813"/>
                  <a:pt x="490071" y="693315"/>
                </a:cubicBezTo>
                <a:cubicBezTo>
                  <a:pt x="607608" y="565817"/>
                  <a:pt x="602628" y="165393"/>
                  <a:pt x="705224" y="107621"/>
                </a:cubicBezTo>
                <a:cubicBezTo>
                  <a:pt x="807820" y="49849"/>
                  <a:pt x="1105647" y="346680"/>
                  <a:pt x="1105647" y="346680"/>
                </a:cubicBezTo>
                <a:lnTo>
                  <a:pt x="1105647" y="346680"/>
                </a:lnTo>
                <a:cubicBezTo>
                  <a:pt x="1144494" y="388515"/>
                  <a:pt x="1240118" y="655464"/>
                  <a:pt x="1338730" y="597691"/>
                </a:cubicBezTo>
                <a:cubicBezTo>
                  <a:pt x="1437342" y="539918"/>
                  <a:pt x="1606675" y="5024"/>
                  <a:pt x="1697318" y="44"/>
                </a:cubicBezTo>
                <a:cubicBezTo>
                  <a:pt x="1787961" y="-4936"/>
                  <a:pt x="1803899" y="409432"/>
                  <a:pt x="1882589" y="567809"/>
                </a:cubicBezTo>
                <a:cubicBezTo>
                  <a:pt x="1961279" y="726186"/>
                  <a:pt x="2169459" y="950303"/>
                  <a:pt x="2169459" y="950303"/>
                </a:cubicBezTo>
                <a:lnTo>
                  <a:pt x="2169459" y="950303"/>
                </a:lnTo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Freihandform: Form 14">
            <a:extLst>
              <a:ext uri="{FF2B5EF4-FFF2-40B4-BE49-F238E27FC236}">
                <a16:creationId xmlns:a16="http://schemas.microsoft.com/office/drawing/2014/main" id="{DC3A3E74-9F10-91AE-9FDD-835279F3DA2F}"/>
              </a:ext>
            </a:extLst>
          </p:cNvPr>
          <p:cNvSpPr/>
          <p:nvPr/>
        </p:nvSpPr>
        <p:spPr>
          <a:xfrm>
            <a:off x="4915646" y="2378591"/>
            <a:ext cx="2456328" cy="950303"/>
          </a:xfrm>
          <a:custGeom>
            <a:avLst/>
            <a:gdLst>
              <a:gd name="connsiteX0" fmla="*/ 0 w 2169459"/>
              <a:gd name="connsiteY0" fmla="*/ 872609 h 950303"/>
              <a:gd name="connsiteX1" fmla="*/ 490071 w 2169459"/>
              <a:gd name="connsiteY1" fmla="*/ 693315 h 950303"/>
              <a:gd name="connsiteX2" fmla="*/ 705224 w 2169459"/>
              <a:gd name="connsiteY2" fmla="*/ 107621 h 950303"/>
              <a:gd name="connsiteX3" fmla="*/ 1105647 w 2169459"/>
              <a:gd name="connsiteY3" fmla="*/ 346680 h 950303"/>
              <a:gd name="connsiteX4" fmla="*/ 1105647 w 2169459"/>
              <a:gd name="connsiteY4" fmla="*/ 346680 h 950303"/>
              <a:gd name="connsiteX5" fmla="*/ 1338730 w 2169459"/>
              <a:gd name="connsiteY5" fmla="*/ 597691 h 950303"/>
              <a:gd name="connsiteX6" fmla="*/ 1697318 w 2169459"/>
              <a:gd name="connsiteY6" fmla="*/ 44 h 950303"/>
              <a:gd name="connsiteX7" fmla="*/ 1882589 w 2169459"/>
              <a:gd name="connsiteY7" fmla="*/ 567809 h 950303"/>
              <a:gd name="connsiteX8" fmla="*/ 2169459 w 2169459"/>
              <a:gd name="connsiteY8" fmla="*/ 950303 h 950303"/>
              <a:gd name="connsiteX9" fmla="*/ 2169459 w 2169459"/>
              <a:gd name="connsiteY9" fmla="*/ 950303 h 950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69459" h="950303">
                <a:moveTo>
                  <a:pt x="0" y="872609"/>
                </a:moveTo>
                <a:cubicBezTo>
                  <a:pt x="186267" y="846711"/>
                  <a:pt x="372534" y="820813"/>
                  <a:pt x="490071" y="693315"/>
                </a:cubicBezTo>
                <a:cubicBezTo>
                  <a:pt x="607608" y="565817"/>
                  <a:pt x="602628" y="165393"/>
                  <a:pt x="705224" y="107621"/>
                </a:cubicBezTo>
                <a:cubicBezTo>
                  <a:pt x="807820" y="49849"/>
                  <a:pt x="1105647" y="346680"/>
                  <a:pt x="1105647" y="346680"/>
                </a:cubicBezTo>
                <a:lnTo>
                  <a:pt x="1105647" y="346680"/>
                </a:lnTo>
                <a:cubicBezTo>
                  <a:pt x="1144494" y="388515"/>
                  <a:pt x="1240118" y="655464"/>
                  <a:pt x="1338730" y="597691"/>
                </a:cubicBezTo>
                <a:cubicBezTo>
                  <a:pt x="1437342" y="539918"/>
                  <a:pt x="1606675" y="5024"/>
                  <a:pt x="1697318" y="44"/>
                </a:cubicBezTo>
                <a:cubicBezTo>
                  <a:pt x="1787961" y="-4936"/>
                  <a:pt x="1803899" y="409432"/>
                  <a:pt x="1882589" y="567809"/>
                </a:cubicBezTo>
                <a:cubicBezTo>
                  <a:pt x="1961279" y="726186"/>
                  <a:pt x="2169459" y="950303"/>
                  <a:pt x="2169459" y="950303"/>
                </a:cubicBezTo>
                <a:lnTo>
                  <a:pt x="2169459" y="950303"/>
                </a:lnTo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Freihandform: Form 15">
            <a:extLst>
              <a:ext uri="{FF2B5EF4-FFF2-40B4-BE49-F238E27FC236}">
                <a16:creationId xmlns:a16="http://schemas.microsoft.com/office/drawing/2014/main" id="{8CA93FDC-43AB-DA04-469A-BE0276A58EDE}"/>
              </a:ext>
            </a:extLst>
          </p:cNvPr>
          <p:cNvSpPr/>
          <p:nvPr/>
        </p:nvSpPr>
        <p:spPr>
          <a:xfrm>
            <a:off x="1177365" y="2163482"/>
            <a:ext cx="2623670" cy="1460233"/>
          </a:xfrm>
          <a:custGeom>
            <a:avLst/>
            <a:gdLst>
              <a:gd name="connsiteX0" fmla="*/ 0 w 2211294"/>
              <a:gd name="connsiteY0" fmla="*/ 1320800 h 1320800"/>
              <a:gd name="connsiteX1" fmla="*/ 1368611 w 2211294"/>
              <a:gd name="connsiteY1" fmla="*/ 0 h 1320800"/>
              <a:gd name="connsiteX2" fmla="*/ 1368611 w 2211294"/>
              <a:gd name="connsiteY2" fmla="*/ 0 h 1320800"/>
              <a:gd name="connsiteX3" fmla="*/ 2103717 w 2211294"/>
              <a:gd name="connsiteY3" fmla="*/ 1117600 h 1320800"/>
              <a:gd name="connsiteX4" fmla="*/ 2211294 w 2211294"/>
              <a:gd name="connsiteY4" fmla="*/ 1261035 h 1320800"/>
              <a:gd name="connsiteX0" fmla="*/ 0 w 2211294"/>
              <a:gd name="connsiteY0" fmla="*/ 1320800 h 1320800"/>
              <a:gd name="connsiteX1" fmla="*/ 1368611 w 2211294"/>
              <a:gd name="connsiteY1" fmla="*/ 0 h 1320800"/>
              <a:gd name="connsiteX2" fmla="*/ 1978211 w 2211294"/>
              <a:gd name="connsiteY2" fmla="*/ 35859 h 1320800"/>
              <a:gd name="connsiteX3" fmla="*/ 2103717 w 2211294"/>
              <a:gd name="connsiteY3" fmla="*/ 1117600 h 1320800"/>
              <a:gd name="connsiteX4" fmla="*/ 2211294 w 2211294"/>
              <a:gd name="connsiteY4" fmla="*/ 1261035 h 1320800"/>
              <a:gd name="connsiteX0" fmla="*/ 0 w 2211294"/>
              <a:gd name="connsiteY0" fmla="*/ 1284941 h 1284941"/>
              <a:gd name="connsiteX1" fmla="*/ 776941 w 2211294"/>
              <a:gd name="connsiteY1" fmla="*/ 1141505 h 1284941"/>
              <a:gd name="connsiteX2" fmla="*/ 1978211 w 2211294"/>
              <a:gd name="connsiteY2" fmla="*/ 0 h 1284941"/>
              <a:gd name="connsiteX3" fmla="*/ 2103717 w 2211294"/>
              <a:gd name="connsiteY3" fmla="*/ 1081741 h 1284941"/>
              <a:gd name="connsiteX4" fmla="*/ 2211294 w 2211294"/>
              <a:gd name="connsiteY4" fmla="*/ 1225176 h 1284941"/>
              <a:gd name="connsiteX0" fmla="*/ 0 w 2211294"/>
              <a:gd name="connsiteY0" fmla="*/ 1458259 h 1458259"/>
              <a:gd name="connsiteX1" fmla="*/ 776941 w 2211294"/>
              <a:gd name="connsiteY1" fmla="*/ 1314823 h 1458259"/>
              <a:gd name="connsiteX2" fmla="*/ 1428376 w 2211294"/>
              <a:gd name="connsiteY2" fmla="*/ 0 h 1458259"/>
              <a:gd name="connsiteX3" fmla="*/ 2103717 w 2211294"/>
              <a:gd name="connsiteY3" fmla="*/ 1255059 h 1458259"/>
              <a:gd name="connsiteX4" fmla="*/ 2211294 w 2211294"/>
              <a:gd name="connsiteY4" fmla="*/ 1398494 h 1458259"/>
              <a:gd name="connsiteX0" fmla="*/ 0 w 2211294"/>
              <a:gd name="connsiteY0" fmla="*/ 1458259 h 1458259"/>
              <a:gd name="connsiteX1" fmla="*/ 776941 w 2211294"/>
              <a:gd name="connsiteY1" fmla="*/ 1314823 h 1458259"/>
              <a:gd name="connsiteX2" fmla="*/ 1428376 w 2211294"/>
              <a:gd name="connsiteY2" fmla="*/ 0 h 1458259"/>
              <a:gd name="connsiteX3" fmla="*/ 2103717 w 2211294"/>
              <a:gd name="connsiteY3" fmla="*/ 1255059 h 1458259"/>
              <a:gd name="connsiteX4" fmla="*/ 2211294 w 2211294"/>
              <a:gd name="connsiteY4" fmla="*/ 1398494 h 1458259"/>
              <a:gd name="connsiteX0" fmla="*/ 0 w 2211294"/>
              <a:gd name="connsiteY0" fmla="*/ 1458259 h 1458259"/>
              <a:gd name="connsiteX1" fmla="*/ 776941 w 2211294"/>
              <a:gd name="connsiteY1" fmla="*/ 1314823 h 1458259"/>
              <a:gd name="connsiteX2" fmla="*/ 1428376 w 2211294"/>
              <a:gd name="connsiteY2" fmla="*/ 0 h 1458259"/>
              <a:gd name="connsiteX3" fmla="*/ 2103717 w 2211294"/>
              <a:gd name="connsiteY3" fmla="*/ 1255059 h 1458259"/>
              <a:gd name="connsiteX4" fmla="*/ 2211294 w 2211294"/>
              <a:gd name="connsiteY4" fmla="*/ 1398494 h 1458259"/>
              <a:gd name="connsiteX0" fmla="*/ 0 w 2623670"/>
              <a:gd name="connsiteY0" fmla="*/ 1458259 h 1464952"/>
              <a:gd name="connsiteX1" fmla="*/ 776941 w 2623670"/>
              <a:gd name="connsiteY1" fmla="*/ 1314823 h 1464952"/>
              <a:gd name="connsiteX2" fmla="*/ 1428376 w 2623670"/>
              <a:gd name="connsiteY2" fmla="*/ 0 h 1464952"/>
              <a:gd name="connsiteX3" fmla="*/ 2103717 w 2623670"/>
              <a:gd name="connsiteY3" fmla="*/ 1255059 h 1464952"/>
              <a:gd name="connsiteX4" fmla="*/ 2623670 w 2623670"/>
              <a:gd name="connsiteY4" fmla="*/ 1458259 h 1464952"/>
              <a:gd name="connsiteX0" fmla="*/ 0 w 2623670"/>
              <a:gd name="connsiteY0" fmla="*/ 1458259 h 1464952"/>
              <a:gd name="connsiteX1" fmla="*/ 776941 w 2623670"/>
              <a:gd name="connsiteY1" fmla="*/ 1314823 h 1464952"/>
              <a:gd name="connsiteX2" fmla="*/ 1428376 w 2623670"/>
              <a:gd name="connsiteY2" fmla="*/ 0 h 1464952"/>
              <a:gd name="connsiteX3" fmla="*/ 2103717 w 2623670"/>
              <a:gd name="connsiteY3" fmla="*/ 1255059 h 1464952"/>
              <a:gd name="connsiteX4" fmla="*/ 2623670 w 2623670"/>
              <a:gd name="connsiteY4" fmla="*/ 1458259 h 1464952"/>
              <a:gd name="connsiteX0" fmla="*/ 0 w 2623670"/>
              <a:gd name="connsiteY0" fmla="*/ 1458259 h 1464952"/>
              <a:gd name="connsiteX1" fmla="*/ 788894 w 2623670"/>
              <a:gd name="connsiteY1" fmla="*/ 1231152 h 1464952"/>
              <a:gd name="connsiteX2" fmla="*/ 1428376 w 2623670"/>
              <a:gd name="connsiteY2" fmla="*/ 0 h 1464952"/>
              <a:gd name="connsiteX3" fmla="*/ 2103717 w 2623670"/>
              <a:gd name="connsiteY3" fmla="*/ 1255059 h 1464952"/>
              <a:gd name="connsiteX4" fmla="*/ 2623670 w 2623670"/>
              <a:gd name="connsiteY4" fmla="*/ 1458259 h 1464952"/>
              <a:gd name="connsiteX0" fmla="*/ 0 w 2623670"/>
              <a:gd name="connsiteY0" fmla="*/ 1458259 h 1464952"/>
              <a:gd name="connsiteX1" fmla="*/ 788894 w 2623670"/>
              <a:gd name="connsiteY1" fmla="*/ 1231152 h 1464952"/>
              <a:gd name="connsiteX2" fmla="*/ 1428376 w 2623670"/>
              <a:gd name="connsiteY2" fmla="*/ 0 h 1464952"/>
              <a:gd name="connsiteX3" fmla="*/ 2103717 w 2623670"/>
              <a:gd name="connsiteY3" fmla="*/ 1255059 h 1464952"/>
              <a:gd name="connsiteX4" fmla="*/ 2623670 w 2623670"/>
              <a:gd name="connsiteY4" fmla="*/ 1458259 h 1464952"/>
              <a:gd name="connsiteX0" fmla="*/ 0 w 2623670"/>
              <a:gd name="connsiteY0" fmla="*/ 1458259 h 1460233"/>
              <a:gd name="connsiteX1" fmla="*/ 788894 w 2623670"/>
              <a:gd name="connsiteY1" fmla="*/ 1231152 h 1460233"/>
              <a:gd name="connsiteX2" fmla="*/ 1428376 w 2623670"/>
              <a:gd name="connsiteY2" fmla="*/ 0 h 1460233"/>
              <a:gd name="connsiteX3" fmla="*/ 2049929 w 2623670"/>
              <a:gd name="connsiteY3" fmla="*/ 1135529 h 1460233"/>
              <a:gd name="connsiteX4" fmla="*/ 2623670 w 2623670"/>
              <a:gd name="connsiteY4" fmla="*/ 1458259 h 1460233"/>
              <a:gd name="connsiteX0" fmla="*/ 0 w 2623670"/>
              <a:gd name="connsiteY0" fmla="*/ 1458259 h 1460233"/>
              <a:gd name="connsiteX1" fmla="*/ 639483 w 2623670"/>
              <a:gd name="connsiteY1" fmla="*/ 1213222 h 1460233"/>
              <a:gd name="connsiteX2" fmla="*/ 1428376 w 2623670"/>
              <a:gd name="connsiteY2" fmla="*/ 0 h 1460233"/>
              <a:gd name="connsiteX3" fmla="*/ 2049929 w 2623670"/>
              <a:gd name="connsiteY3" fmla="*/ 1135529 h 1460233"/>
              <a:gd name="connsiteX4" fmla="*/ 2623670 w 2623670"/>
              <a:gd name="connsiteY4" fmla="*/ 1458259 h 14602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23670" h="1460233">
                <a:moveTo>
                  <a:pt x="0" y="1458259"/>
                </a:moveTo>
                <a:lnTo>
                  <a:pt x="639483" y="1213222"/>
                </a:lnTo>
                <a:cubicBezTo>
                  <a:pt x="988110" y="948266"/>
                  <a:pt x="972173" y="288862"/>
                  <a:pt x="1428376" y="0"/>
                </a:cubicBezTo>
                <a:cubicBezTo>
                  <a:pt x="1894540" y="318745"/>
                  <a:pt x="1804894" y="762996"/>
                  <a:pt x="2049929" y="1135529"/>
                </a:cubicBezTo>
                <a:cubicBezTo>
                  <a:pt x="2190376" y="1345702"/>
                  <a:pt x="2531035" y="1478180"/>
                  <a:pt x="2623670" y="1458259"/>
                </a:cubicBezTo>
              </a:path>
            </a:pathLst>
          </a:cu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Freihandform: Form 16">
            <a:extLst>
              <a:ext uri="{FF2B5EF4-FFF2-40B4-BE49-F238E27FC236}">
                <a16:creationId xmlns:a16="http://schemas.microsoft.com/office/drawing/2014/main" id="{B9581B65-B7CB-8D8E-985E-67A4607FDD50}"/>
              </a:ext>
            </a:extLst>
          </p:cNvPr>
          <p:cNvSpPr/>
          <p:nvPr/>
        </p:nvSpPr>
        <p:spPr>
          <a:xfrm>
            <a:off x="4921625" y="2510116"/>
            <a:ext cx="2623670" cy="1111623"/>
          </a:xfrm>
          <a:custGeom>
            <a:avLst/>
            <a:gdLst>
              <a:gd name="connsiteX0" fmla="*/ 0 w 2211294"/>
              <a:gd name="connsiteY0" fmla="*/ 1320800 h 1320800"/>
              <a:gd name="connsiteX1" fmla="*/ 1368611 w 2211294"/>
              <a:gd name="connsiteY1" fmla="*/ 0 h 1320800"/>
              <a:gd name="connsiteX2" fmla="*/ 1368611 w 2211294"/>
              <a:gd name="connsiteY2" fmla="*/ 0 h 1320800"/>
              <a:gd name="connsiteX3" fmla="*/ 2103717 w 2211294"/>
              <a:gd name="connsiteY3" fmla="*/ 1117600 h 1320800"/>
              <a:gd name="connsiteX4" fmla="*/ 2211294 w 2211294"/>
              <a:gd name="connsiteY4" fmla="*/ 1261035 h 1320800"/>
              <a:gd name="connsiteX0" fmla="*/ 0 w 2211294"/>
              <a:gd name="connsiteY0" fmla="*/ 1320800 h 1320800"/>
              <a:gd name="connsiteX1" fmla="*/ 1368611 w 2211294"/>
              <a:gd name="connsiteY1" fmla="*/ 0 h 1320800"/>
              <a:gd name="connsiteX2" fmla="*/ 1978211 w 2211294"/>
              <a:gd name="connsiteY2" fmla="*/ 35859 h 1320800"/>
              <a:gd name="connsiteX3" fmla="*/ 2103717 w 2211294"/>
              <a:gd name="connsiteY3" fmla="*/ 1117600 h 1320800"/>
              <a:gd name="connsiteX4" fmla="*/ 2211294 w 2211294"/>
              <a:gd name="connsiteY4" fmla="*/ 1261035 h 1320800"/>
              <a:gd name="connsiteX0" fmla="*/ 0 w 2211294"/>
              <a:gd name="connsiteY0" fmla="*/ 1284941 h 1284941"/>
              <a:gd name="connsiteX1" fmla="*/ 776941 w 2211294"/>
              <a:gd name="connsiteY1" fmla="*/ 1141505 h 1284941"/>
              <a:gd name="connsiteX2" fmla="*/ 1978211 w 2211294"/>
              <a:gd name="connsiteY2" fmla="*/ 0 h 1284941"/>
              <a:gd name="connsiteX3" fmla="*/ 2103717 w 2211294"/>
              <a:gd name="connsiteY3" fmla="*/ 1081741 h 1284941"/>
              <a:gd name="connsiteX4" fmla="*/ 2211294 w 2211294"/>
              <a:gd name="connsiteY4" fmla="*/ 1225176 h 1284941"/>
              <a:gd name="connsiteX0" fmla="*/ 0 w 2211294"/>
              <a:gd name="connsiteY0" fmla="*/ 1458259 h 1458259"/>
              <a:gd name="connsiteX1" fmla="*/ 776941 w 2211294"/>
              <a:gd name="connsiteY1" fmla="*/ 1314823 h 1458259"/>
              <a:gd name="connsiteX2" fmla="*/ 1428376 w 2211294"/>
              <a:gd name="connsiteY2" fmla="*/ 0 h 1458259"/>
              <a:gd name="connsiteX3" fmla="*/ 2103717 w 2211294"/>
              <a:gd name="connsiteY3" fmla="*/ 1255059 h 1458259"/>
              <a:gd name="connsiteX4" fmla="*/ 2211294 w 2211294"/>
              <a:gd name="connsiteY4" fmla="*/ 1398494 h 1458259"/>
              <a:gd name="connsiteX0" fmla="*/ 0 w 2211294"/>
              <a:gd name="connsiteY0" fmla="*/ 1458259 h 1458259"/>
              <a:gd name="connsiteX1" fmla="*/ 776941 w 2211294"/>
              <a:gd name="connsiteY1" fmla="*/ 1314823 h 1458259"/>
              <a:gd name="connsiteX2" fmla="*/ 1428376 w 2211294"/>
              <a:gd name="connsiteY2" fmla="*/ 0 h 1458259"/>
              <a:gd name="connsiteX3" fmla="*/ 2103717 w 2211294"/>
              <a:gd name="connsiteY3" fmla="*/ 1255059 h 1458259"/>
              <a:gd name="connsiteX4" fmla="*/ 2211294 w 2211294"/>
              <a:gd name="connsiteY4" fmla="*/ 1398494 h 1458259"/>
              <a:gd name="connsiteX0" fmla="*/ 0 w 2211294"/>
              <a:gd name="connsiteY0" fmla="*/ 1458259 h 1458259"/>
              <a:gd name="connsiteX1" fmla="*/ 776941 w 2211294"/>
              <a:gd name="connsiteY1" fmla="*/ 1314823 h 1458259"/>
              <a:gd name="connsiteX2" fmla="*/ 1428376 w 2211294"/>
              <a:gd name="connsiteY2" fmla="*/ 0 h 1458259"/>
              <a:gd name="connsiteX3" fmla="*/ 2103717 w 2211294"/>
              <a:gd name="connsiteY3" fmla="*/ 1255059 h 1458259"/>
              <a:gd name="connsiteX4" fmla="*/ 2211294 w 2211294"/>
              <a:gd name="connsiteY4" fmla="*/ 1398494 h 1458259"/>
              <a:gd name="connsiteX0" fmla="*/ 0 w 2623670"/>
              <a:gd name="connsiteY0" fmla="*/ 1458259 h 1464952"/>
              <a:gd name="connsiteX1" fmla="*/ 776941 w 2623670"/>
              <a:gd name="connsiteY1" fmla="*/ 1314823 h 1464952"/>
              <a:gd name="connsiteX2" fmla="*/ 1428376 w 2623670"/>
              <a:gd name="connsiteY2" fmla="*/ 0 h 1464952"/>
              <a:gd name="connsiteX3" fmla="*/ 2103717 w 2623670"/>
              <a:gd name="connsiteY3" fmla="*/ 1255059 h 1464952"/>
              <a:gd name="connsiteX4" fmla="*/ 2623670 w 2623670"/>
              <a:gd name="connsiteY4" fmla="*/ 1458259 h 1464952"/>
              <a:gd name="connsiteX0" fmla="*/ 0 w 2623670"/>
              <a:gd name="connsiteY0" fmla="*/ 1458259 h 1464952"/>
              <a:gd name="connsiteX1" fmla="*/ 776941 w 2623670"/>
              <a:gd name="connsiteY1" fmla="*/ 1314823 h 1464952"/>
              <a:gd name="connsiteX2" fmla="*/ 1428376 w 2623670"/>
              <a:gd name="connsiteY2" fmla="*/ 0 h 1464952"/>
              <a:gd name="connsiteX3" fmla="*/ 2103717 w 2623670"/>
              <a:gd name="connsiteY3" fmla="*/ 1255059 h 1464952"/>
              <a:gd name="connsiteX4" fmla="*/ 2623670 w 2623670"/>
              <a:gd name="connsiteY4" fmla="*/ 1458259 h 1464952"/>
              <a:gd name="connsiteX0" fmla="*/ 0 w 2623670"/>
              <a:gd name="connsiteY0" fmla="*/ 1458259 h 1464952"/>
              <a:gd name="connsiteX1" fmla="*/ 788894 w 2623670"/>
              <a:gd name="connsiteY1" fmla="*/ 1231152 h 1464952"/>
              <a:gd name="connsiteX2" fmla="*/ 1428376 w 2623670"/>
              <a:gd name="connsiteY2" fmla="*/ 0 h 1464952"/>
              <a:gd name="connsiteX3" fmla="*/ 2103717 w 2623670"/>
              <a:gd name="connsiteY3" fmla="*/ 1255059 h 1464952"/>
              <a:gd name="connsiteX4" fmla="*/ 2623670 w 2623670"/>
              <a:gd name="connsiteY4" fmla="*/ 1458259 h 1464952"/>
              <a:gd name="connsiteX0" fmla="*/ 0 w 2623670"/>
              <a:gd name="connsiteY0" fmla="*/ 1458259 h 1464952"/>
              <a:gd name="connsiteX1" fmla="*/ 788894 w 2623670"/>
              <a:gd name="connsiteY1" fmla="*/ 1231152 h 1464952"/>
              <a:gd name="connsiteX2" fmla="*/ 1428376 w 2623670"/>
              <a:gd name="connsiteY2" fmla="*/ 0 h 1464952"/>
              <a:gd name="connsiteX3" fmla="*/ 2103717 w 2623670"/>
              <a:gd name="connsiteY3" fmla="*/ 1255059 h 1464952"/>
              <a:gd name="connsiteX4" fmla="*/ 2623670 w 2623670"/>
              <a:gd name="connsiteY4" fmla="*/ 1458259 h 1464952"/>
              <a:gd name="connsiteX0" fmla="*/ 0 w 2623670"/>
              <a:gd name="connsiteY0" fmla="*/ 1458259 h 1460233"/>
              <a:gd name="connsiteX1" fmla="*/ 788894 w 2623670"/>
              <a:gd name="connsiteY1" fmla="*/ 1231152 h 1460233"/>
              <a:gd name="connsiteX2" fmla="*/ 1428376 w 2623670"/>
              <a:gd name="connsiteY2" fmla="*/ 0 h 1460233"/>
              <a:gd name="connsiteX3" fmla="*/ 2049929 w 2623670"/>
              <a:gd name="connsiteY3" fmla="*/ 1135529 h 1460233"/>
              <a:gd name="connsiteX4" fmla="*/ 2623670 w 2623670"/>
              <a:gd name="connsiteY4" fmla="*/ 1458259 h 1460233"/>
              <a:gd name="connsiteX0" fmla="*/ 0 w 2623670"/>
              <a:gd name="connsiteY0" fmla="*/ 1458259 h 1460233"/>
              <a:gd name="connsiteX1" fmla="*/ 639483 w 2623670"/>
              <a:gd name="connsiteY1" fmla="*/ 1213222 h 1460233"/>
              <a:gd name="connsiteX2" fmla="*/ 1428376 w 2623670"/>
              <a:gd name="connsiteY2" fmla="*/ 0 h 1460233"/>
              <a:gd name="connsiteX3" fmla="*/ 2049929 w 2623670"/>
              <a:gd name="connsiteY3" fmla="*/ 1135529 h 1460233"/>
              <a:gd name="connsiteX4" fmla="*/ 2623670 w 2623670"/>
              <a:gd name="connsiteY4" fmla="*/ 1458259 h 1460233"/>
              <a:gd name="connsiteX0" fmla="*/ 0 w 2623670"/>
              <a:gd name="connsiteY0" fmla="*/ 1111623 h 1113597"/>
              <a:gd name="connsiteX1" fmla="*/ 639483 w 2623670"/>
              <a:gd name="connsiteY1" fmla="*/ 866586 h 1113597"/>
              <a:gd name="connsiteX2" fmla="*/ 902447 w 2623670"/>
              <a:gd name="connsiteY2" fmla="*/ 0 h 1113597"/>
              <a:gd name="connsiteX3" fmla="*/ 2049929 w 2623670"/>
              <a:gd name="connsiteY3" fmla="*/ 788893 h 1113597"/>
              <a:gd name="connsiteX4" fmla="*/ 2623670 w 2623670"/>
              <a:gd name="connsiteY4" fmla="*/ 1111623 h 1113597"/>
              <a:gd name="connsiteX0" fmla="*/ 0 w 2623670"/>
              <a:gd name="connsiteY0" fmla="*/ 1111623 h 1113597"/>
              <a:gd name="connsiteX1" fmla="*/ 478119 w 2623670"/>
              <a:gd name="connsiteY1" fmla="*/ 866586 h 1113597"/>
              <a:gd name="connsiteX2" fmla="*/ 902447 w 2623670"/>
              <a:gd name="connsiteY2" fmla="*/ 0 h 1113597"/>
              <a:gd name="connsiteX3" fmla="*/ 2049929 w 2623670"/>
              <a:gd name="connsiteY3" fmla="*/ 788893 h 1113597"/>
              <a:gd name="connsiteX4" fmla="*/ 2623670 w 2623670"/>
              <a:gd name="connsiteY4" fmla="*/ 1111623 h 1113597"/>
              <a:gd name="connsiteX0" fmla="*/ 0 w 2623670"/>
              <a:gd name="connsiteY0" fmla="*/ 1111623 h 1112443"/>
              <a:gd name="connsiteX1" fmla="*/ 478119 w 2623670"/>
              <a:gd name="connsiteY1" fmla="*/ 866586 h 1112443"/>
              <a:gd name="connsiteX2" fmla="*/ 902447 w 2623670"/>
              <a:gd name="connsiteY2" fmla="*/ 0 h 1112443"/>
              <a:gd name="connsiteX3" fmla="*/ 1392517 w 2623670"/>
              <a:gd name="connsiteY3" fmla="*/ 573740 h 1112443"/>
              <a:gd name="connsiteX4" fmla="*/ 2623670 w 2623670"/>
              <a:gd name="connsiteY4" fmla="*/ 1111623 h 1112443"/>
              <a:gd name="connsiteX0" fmla="*/ 0 w 2623670"/>
              <a:gd name="connsiteY0" fmla="*/ 1111623 h 1112104"/>
              <a:gd name="connsiteX1" fmla="*/ 478119 w 2623670"/>
              <a:gd name="connsiteY1" fmla="*/ 866586 h 1112104"/>
              <a:gd name="connsiteX2" fmla="*/ 902447 w 2623670"/>
              <a:gd name="connsiteY2" fmla="*/ 0 h 1112104"/>
              <a:gd name="connsiteX3" fmla="*/ 1392517 w 2623670"/>
              <a:gd name="connsiteY3" fmla="*/ 573740 h 1112104"/>
              <a:gd name="connsiteX4" fmla="*/ 2623670 w 2623670"/>
              <a:gd name="connsiteY4" fmla="*/ 1111623 h 1112104"/>
              <a:gd name="connsiteX0" fmla="*/ 0 w 2623670"/>
              <a:gd name="connsiteY0" fmla="*/ 1111623 h 1112104"/>
              <a:gd name="connsiteX1" fmla="*/ 478119 w 2623670"/>
              <a:gd name="connsiteY1" fmla="*/ 866586 h 1112104"/>
              <a:gd name="connsiteX2" fmla="*/ 902447 w 2623670"/>
              <a:gd name="connsiteY2" fmla="*/ 0 h 1112104"/>
              <a:gd name="connsiteX3" fmla="*/ 1392517 w 2623670"/>
              <a:gd name="connsiteY3" fmla="*/ 573740 h 1112104"/>
              <a:gd name="connsiteX4" fmla="*/ 2623670 w 2623670"/>
              <a:gd name="connsiteY4" fmla="*/ 1111623 h 1112104"/>
              <a:gd name="connsiteX0" fmla="*/ 0 w 2623670"/>
              <a:gd name="connsiteY0" fmla="*/ 1111623 h 1111623"/>
              <a:gd name="connsiteX1" fmla="*/ 478119 w 2623670"/>
              <a:gd name="connsiteY1" fmla="*/ 866586 h 1111623"/>
              <a:gd name="connsiteX2" fmla="*/ 902447 w 2623670"/>
              <a:gd name="connsiteY2" fmla="*/ 0 h 1111623"/>
              <a:gd name="connsiteX3" fmla="*/ 1392517 w 2623670"/>
              <a:gd name="connsiteY3" fmla="*/ 573740 h 1111623"/>
              <a:gd name="connsiteX4" fmla="*/ 1945341 w 2623670"/>
              <a:gd name="connsiteY4" fmla="*/ 705224 h 1111623"/>
              <a:gd name="connsiteX5" fmla="*/ 2623670 w 2623670"/>
              <a:gd name="connsiteY5" fmla="*/ 1111623 h 1111623"/>
              <a:gd name="connsiteX0" fmla="*/ 0 w 2623670"/>
              <a:gd name="connsiteY0" fmla="*/ 1111623 h 1111623"/>
              <a:gd name="connsiteX1" fmla="*/ 478119 w 2623670"/>
              <a:gd name="connsiteY1" fmla="*/ 866586 h 1111623"/>
              <a:gd name="connsiteX2" fmla="*/ 902447 w 2623670"/>
              <a:gd name="connsiteY2" fmla="*/ 0 h 1111623"/>
              <a:gd name="connsiteX3" fmla="*/ 1392517 w 2623670"/>
              <a:gd name="connsiteY3" fmla="*/ 573740 h 1111623"/>
              <a:gd name="connsiteX4" fmla="*/ 1993153 w 2623670"/>
              <a:gd name="connsiteY4" fmla="*/ 35859 h 1111623"/>
              <a:gd name="connsiteX5" fmla="*/ 2623670 w 2623670"/>
              <a:gd name="connsiteY5" fmla="*/ 1111623 h 1111623"/>
              <a:gd name="connsiteX0" fmla="*/ 0 w 2623670"/>
              <a:gd name="connsiteY0" fmla="*/ 1111623 h 1111623"/>
              <a:gd name="connsiteX1" fmla="*/ 478119 w 2623670"/>
              <a:gd name="connsiteY1" fmla="*/ 866586 h 1111623"/>
              <a:gd name="connsiteX2" fmla="*/ 902447 w 2623670"/>
              <a:gd name="connsiteY2" fmla="*/ 0 h 1111623"/>
              <a:gd name="connsiteX3" fmla="*/ 1392517 w 2623670"/>
              <a:gd name="connsiteY3" fmla="*/ 573740 h 1111623"/>
              <a:gd name="connsiteX4" fmla="*/ 1993153 w 2623670"/>
              <a:gd name="connsiteY4" fmla="*/ 35859 h 1111623"/>
              <a:gd name="connsiteX5" fmla="*/ 2623670 w 2623670"/>
              <a:gd name="connsiteY5" fmla="*/ 1111623 h 1111623"/>
              <a:gd name="connsiteX0" fmla="*/ 0 w 2623670"/>
              <a:gd name="connsiteY0" fmla="*/ 1111623 h 1111623"/>
              <a:gd name="connsiteX1" fmla="*/ 478119 w 2623670"/>
              <a:gd name="connsiteY1" fmla="*/ 866586 h 1111623"/>
              <a:gd name="connsiteX2" fmla="*/ 902447 w 2623670"/>
              <a:gd name="connsiteY2" fmla="*/ 0 h 1111623"/>
              <a:gd name="connsiteX3" fmla="*/ 1392517 w 2623670"/>
              <a:gd name="connsiteY3" fmla="*/ 573740 h 1111623"/>
              <a:gd name="connsiteX4" fmla="*/ 1993153 w 2623670"/>
              <a:gd name="connsiteY4" fmla="*/ 35859 h 1111623"/>
              <a:gd name="connsiteX5" fmla="*/ 2623670 w 2623670"/>
              <a:gd name="connsiteY5" fmla="*/ 1111623 h 1111623"/>
              <a:gd name="connsiteX0" fmla="*/ 0 w 2623670"/>
              <a:gd name="connsiteY0" fmla="*/ 1111623 h 1111623"/>
              <a:gd name="connsiteX1" fmla="*/ 478119 w 2623670"/>
              <a:gd name="connsiteY1" fmla="*/ 866586 h 1111623"/>
              <a:gd name="connsiteX2" fmla="*/ 902447 w 2623670"/>
              <a:gd name="connsiteY2" fmla="*/ 0 h 1111623"/>
              <a:gd name="connsiteX3" fmla="*/ 1392517 w 2623670"/>
              <a:gd name="connsiteY3" fmla="*/ 573740 h 1111623"/>
              <a:gd name="connsiteX4" fmla="*/ 1993153 w 2623670"/>
              <a:gd name="connsiteY4" fmla="*/ 35859 h 1111623"/>
              <a:gd name="connsiteX5" fmla="*/ 2623670 w 2623670"/>
              <a:gd name="connsiteY5" fmla="*/ 1111623 h 1111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23670" h="1111623">
                <a:moveTo>
                  <a:pt x="0" y="1111623"/>
                </a:moveTo>
                <a:lnTo>
                  <a:pt x="478119" y="866586"/>
                </a:lnTo>
                <a:cubicBezTo>
                  <a:pt x="826746" y="601630"/>
                  <a:pt x="446244" y="288862"/>
                  <a:pt x="902447" y="0"/>
                </a:cubicBezTo>
                <a:cubicBezTo>
                  <a:pt x="1368611" y="318745"/>
                  <a:pt x="1147482" y="374525"/>
                  <a:pt x="1392517" y="573740"/>
                </a:cubicBezTo>
                <a:cubicBezTo>
                  <a:pt x="1751603" y="631512"/>
                  <a:pt x="1787961" y="-53788"/>
                  <a:pt x="1993153" y="35859"/>
                </a:cubicBezTo>
                <a:cubicBezTo>
                  <a:pt x="2198345" y="125506"/>
                  <a:pt x="2510615" y="1043890"/>
                  <a:pt x="2623670" y="1111623"/>
                </a:cubicBezTo>
              </a:path>
            </a:pathLst>
          </a:cu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Multiplikationszeichen 17">
            <a:extLst>
              <a:ext uri="{FF2B5EF4-FFF2-40B4-BE49-F238E27FC236}">
                <a16:creationId xmlns:a16="http://schemas.microsoft.com/office/drawing/2014/main" id="{6338FDB2-5143-7724-121E-C6AC22EB637C}"/>
              </a:ext>
            </a:extLst>
          </p:cNvPr>
          <p:cNvSpPr/>
          <p:nvPr/>
        </p:nvSpPr>
        <p:spPr>
          <a:xfrm>
            <a:off x="2100731" y="3639671"/>
            <a:ext cx="992339" cy="992339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L-Form 18">
            <a:extLst>
              <a:ext uri="{FF2B5EF4-FFF2-40B4-BE49-F238E27FC236}">
                <a16:creationId xmlns:a16="http://schemas.microsoft.com/office/drawing/2014/main" id="{55354631-4EF7-7C49-A7FE-8A485FA7DEF9}"/>
              </a:ext>
            </a:extLst>
          </p:cNvPr>
          <p:cNvSpPr/>
          <p:nvPr/>
        </p:nvSpPr>
        <p:spPr>
          <a:xfrm rot="18900000">
            <a:off x="6012335" y="3768168"/>
            <a:ext cx="775480" cy="495064"/>
          </a:xfrm>
          <a:prstGeom prst="corner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E08699B8-4383-64B0-52C9-5FCF68F839F5}"/>
              </a:ext>
            </a:extLst>
          </p:cNvPr>
          <p:cNvSpPr txBox="1"/>
          <p:nvPr/>
        </p:nvSpPr>
        <p:spPr>
          <a:xfrm>
            <a:off x="555811" y="1504593"/>
            <a:ext cx="6932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Power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3AA5E939-1E88-0CCE-4447-06C8C6187528}"/>
              </a:ext>
            </a:extLst>
          </p:cNvPr>
          <p:cNvSpPr txBox="1"/>
          <p:nvPr/>
        </p:nvSpPr>
        <p:spPr>
          <a:xfrm>
            <a:off x="4285125" y="1530993"/>
            <a:ext cx="6932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Power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ED9A6D12-AAB7-F3FD-465F-BC3DE1A57DAA}"/>
              </a:ext>
            </a:extLst>
          </p:cNvPr>
          <p:cNvSpPr txBox="1"/>
          <p:nvPr/>
        </p:nvSpPr>
        <p:spPr>
          <a:xfrm>
            <a:off x="3442446" y="3671174"/>
            <a:ext cx="6932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Time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79EBEEC7-14E8-9A23-1CAF-98F52A04F9BA}"/>
              </a:ext>
            </a:extLst>
          </p:cNvPr>
          <p:cNvSpPr txBox="1"/>
          <p:nvPr/>
        </p:nvSpPr>
        <p:spPr>
          <a:xfrm>
            <a:off x="7321176" y="3675772"/>
            <a:ext cx="6932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Time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44A8BF63-4A47-DFE5-F448-C9CFC37D996B}"/>
              </a:ext>
            </a:extLst>
          </p:cNvPr>
          <p:cNvSpPr txBox="1"/>
          <p:nvPr/>
        </p:nvSpPr>
        <p:spPr>
          <a:xfrm>
            <a:off x="3083612" y="1463577"/>
            <a:ext cx="8847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1"/>
                </a:solidFill>
              </a:rPr>
              <a:t>Demand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8D5E7CEF-8CA4-AF3F-D353-628AA3B6A820}"/>
              </a:ext>
            </a:extLst>
          </p:cNvPr>
          <p:cNvSpPr txBox="1"/>
          <p:nvPr/>
        </p:nvSpPr>
        <p:spPr>
          <a:xfrm>
            <a:off x="3083612" y="1787310"/>
            <a:ext cx="8847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7030A0"/>
                </a:solidFill>
              </a:rPr>
              <a:t>Supply</a:t>
            </a:r>
          </a:p>
        </p:txBody>
      </p:sp>
      <p:pic>
        <p:nvPicPr>
          <p:cNvPr id="26" name="Grafik 25" descr="Ein Bild, das Schrift, Grafiken, Logo, Text enthält.&#10;&#10;Automatisch generierte Beschreibung">
            <a:extLst>
              <a:ext uri="{FF2B5EF4-FFF2-40B4-BE49-F238E27FC236}">
                <a16:creationId xmlns:a16="http://schemas.microsoft.com/office/drawing/2014/main" id="{6BE23BED-4845-9E2E-9AA5-4E6654C2D3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7437" y="899714"/>
            <a:ext cx="1062094" cy="236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1817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548F8B-B868-47B4-B5CE-7FCDD07696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A30F255-42D2-A0E1-44C9-9269F46DC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sz="2800" dirty="0" err="1"/>
              <a:t>Results</a:t>
            </a:r>
            <a:r>
              <a:rPr lang="de-DE" sz="2800" dirty="0"/>
              <a:t> – System </a:t>
            </a:r>
            <a:r>
              <a:rPr lang="de-DE" sz="2800" dirty="0" err="1"/>
              <a:t>with</a:t>
            </a:r>
            <a:r>
              <a:rPr lang="de-DE" sz="2800" dirty="0"/>
              <a:t> </a:t>
            </a:r>
            <a:r>
              <a:rPr lang="de-DE" sz="2800" dirty="0" err="1"/>
              <a:t>battery</a:t>
            </a:r>
            <a:br>
              <a:rPr lang="de-DE" sz="2800" dirty="0"/>
            </a:br>
            <a:r>
              <a:rPr lang="de-DE" sz="2800" dirty="0"/>
              <a:t>Different </a:t>
            </a:r>
            <a:r>
              <a:rPr lang="de-DE" sz="2800" dirty="0" err="1"/>
              <a:t>costs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0F6272C-8565-4236-C5AD-6590338572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82572" y="1370449"/>
            <a:ext cx="5578855" cy="3328026"/>
          </a:xfrm>
          <a:prstGeom prst="rect">
            <a:avLst/>
          </a:prstGeom>
        </p:spPr>
      </p:pic>
      <p:pic>
        <p:nvPicPr>
          <p:cNvPr id="3" name="Grafik 2" descr="Ein Bild, das Schrift, Grafiken, Logo, Text enthält.&#10;&#10;Automatisch generierte Beschreibung">
            <a:extLst>
              <a:ext uri="{FF2B5EF4-FFF2-40B4-BE49-F238E27FC236}">
                <a16:creationId xmlns:a16="http://schemas.microsoft.com/office/drawing/2014/main" id="{2A88EAF7-EA37-7B67-FFF4-AE654A0B26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47437" y="899714"/>
            <a:ext cx="1062094" cy="236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4954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4F0F8B-7872-B7F2-9CE6-26FDD1CF3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/>
              <a:t>Conclusion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46A966B-F49B-92DF-D0BA-1DAF942D8D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Marginal </a:t>
            </a:r>
            <a:r>
              <a:rPr lang="de-DE" dirty="0" err="1"/>
              <a:t>supply-demand</a:t>
            </a:r>
            <a:r>
              <a:rPr lang="de-DE" dirty="0"/>
              <a:t> </a:t>
            </a:r>
            <a:r>
              <a:rPr lang="de-DE" dirty="0" err="1"/>
              <a:t>matching</a:t>
            </a:r>
            <a:endParaRPr lang="de-DE" dirty="0"/>
          </a:p>
          <a:p>
            <a:pPr lvl="1"/>
            <a:r>
              <a:rPr lang="de-DE" dirty="0"/>
              <a:t>Sensitive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feed</a:t>
            </a:r>
            <a:r>
              <a:rPr lang="de-DE" dirty="0"/>
              <a:t>-in </a:t>
            </a:r>
            <a:r>
              <a:rPr lang="de-DE" dirty="0" err="1"/>
              <a:t>tariffs</a:t>
            </a:r>
            <a:endParaRPr lang="de-DE" dirty="0"/>
          </a:p>
          <a:p>
            <a:pPr lvl="1"/>
            <a:r>
              <a:rPr lang="de-DE" dirty="0" err="1"/>
              <a:t>Battery</a:t>
            </a:r>
            <a:r>
              <a:rPr lang="de-DE" dirty="0"/>
              <a:t> </a:t>
            </a:r>
            <a:r>
              <a:rPr lang="de-DE" dirty="0" err="1"/>
              <a:t>system</a:t>
            </a:r>
            <a:r>
              <a:rPr lang="de-DE" dirty="0"/>
              <a:t> </a:t>
            </a:r>
            <a:r>
              <a:rPr lang="de-DE" dirty="0" err="1"/>
              <a:t>less</a:t>
            </a:r>
            <a:r>
              <a:rPr lang="de-DE" dirty="0"/>
              <a:t> sensitive </a:t>
            </a:r>
          </a:p>
          <a:p>
            <a:endParaRPr lang="de-DE" dirty="0"/>
          </a:p>
          <a:p>
            <a:r>
              <a:rPr lang="de-DE" dirty="0"/>
              <a:t>Outlook:</a:t>
            </a:r>
          </a:p>
          <a:p>
            <a:pPr lvl="1"/>
            <a:r>
              <a:rPr lang="de-DE" dirty="0"/>
              <a:t>Larger </a:t>
            </a:r>
            <a:r>
              <a:rPr lang="de-DE" dirty="0" err="1"/>
              <a:t>timespan</a:t>
            </a:r>
            <a:endParaRPr lang="de-DE" dirty="0"/>
          </a:p>
          <a:p>
            <a:pPr lvl="1"/>
            <a:r>
              <a:rPr lang="de-DE" dirty="0" err="1"/>
              <a:t>Optimize</a:t>
            </a:r>
            <a:r>
              <a:rPr lang="de-DE" dirty="0"/>
              <a:t> </a:t>
            </a:r>
            <a:r>
              <a:rPr lang="de-DE" dirty="0" err="1"/>
              <a:t>battery</a:t>
            </a:r>
            <a:endParaRPr lang="de-DE" dirty="0"/>
          </a:p>
          <a:p>
            <a:pPr lvl="1"/>
            <a:r>
              <a:rPr lang="de-DE" dirty="0"/>
              <a:t>Tipping </a:t>
            </a:r>
            <a:r>
              <a:rPr lang="de-DE" dirty="0" err="1"/>
              <a:t>point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prices</a:t>
            </a:r>
            <a:endParaRPr lang="de-DE" dirty="0"/>
          </a:p>
          <a:p>
            <a:pPr lvl="1"/>
            <a:r>
              <a:rPr lang="de-DE" dirty="0"/>
              <a:t>Net </a:t>
            </a:r>
            <a:r>
              <a:rPr lang="de-DE" dirty="0" err="1"/>
              <a:t>present</a:t>
            </a:r>
            <a:r>
              <a:rPr lang="de-DE" dirty="0"/>
              <a:t> </a:t>
            </a:r>
            <a:r>
              <a:rPr lang="de-DE" dirty="0" err="1"/>
              <a:t>value</a:t>
            </a:r>
            <a:r>
              <a:rPr lang="de-DE" dirty="0"/>
              <a:t> </a:t>
            </a:r>
            <a:r>
              <a:rPr lang="de-DE" dirty="0" err="1"/>
              <a:t>analysis</a:t>
            </a:r>
            <a:endParaRPr lang="de-DE" dirty="0"/>
          </a:p>
          <a:p>
            <a:pPr lvl="1"/>
            <a:r>
              <a:rPr lang="de-DE" dirty="0"/>
              <a:t>More </a:t>
            </a:r>
            <a:r>
              <a:rPr lang="de-DE" dirty="0" err="1"/>
              <a:t>generations</a:t>
            </a:r>
            <a:endParaRPr lang="de-DE" dirty="0"/>
          </a:p>
        </p:txBody>
      </p:sp>
      <p:pic>
        <p:nvPicPr>
          <p:cNvPr id="4" name="Grafik 3" descr="Ein Bild, das Schrift, Grafiken, Logo, Text enthält.&#10;&#10;Automatisch generierte Beschreibung">
            <a:extLst>
              <a:ext uri="{FF2B5EF4-FFF2-40B4-BE49-F238E27FC236}">
                <a16:creationId xmlns:a16="http://schemas.microsoft.com/office/drawing/2014/main" id="{4A579219-494C-F72B-F9DC-81AE185B63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7437" y="899714"/>
            <a:ext cx="1062094" cy="236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9417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48FC1E-A6CA-3C9E-3ACF-D73FD2D71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Model </a:t>
            </a:r>
            <a:r>
              <a:rPr lang="de-DE" dirty="0" err="1"/>
              <a:t>Overview</a:t>
            </a:r>
            <a:endParaRPr lang="de-DE" dirty="0"/>
          </a:p>
        </p:txBody>
      </p:sp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DB8466CC-0E25-8938-DCC6-C7C7EDB07BD8}"/>
              </a:ext>
            </a:extLst>
          </p:cNvPr>
          <p:cNvGrpSpPr/>
          <p:nvPr/>
        </p:nvGrpSpPr>
        <p:grpSpPr>
          <a:xfrm>
            <a:off x="397498" y="984258"/>
            <a:ext cx="4412186" cy="3707138"/>
            <a:chOff x="0" y="0"/>
            <a:chExt cx="5656810" cy="6263641"/>
          </a:xfrm>
        </p:grpSpPr>
        <p:sp>
          <p:nvSpPr>
            <p:cNvPr id="31" name="Rechteck 30">
              <a:extLst>
                <a:ext uri="{FF2B5EF4-FFF2-40B4-BE49-F238E27FC236}">
                  <a16:creationId xmlns:a16="http://schemas.microsoft.com/office/drawing/2014/main" id="{B36FFD44-D8D8-B836-CCB5-580FDF077BD1}"/>
                </a:ext>
              </a:extLst>
            </p:cNvPr>
            <p:cNvSpPr/>
            <p:nvPr/>
          </p:nvSpPr>
          <p:spPr>
            <a:xfrm>
              <a:off x="0" y="0"/>
              <a:ext cx="5656810" cy="6263641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 w="12700" cap="flat" cmpd="sng" algn="ctr">
              <a:solidFill>
                <a:srgbClr val="4472C4">
                  <a:shade val="15000"/>
                </a:srgbClr>
              </a:solidFill>
              <a:prstDash val="lgDashDot"/>
              <a:miter lim="800000"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Times New Roman" panose="02020603050405020304" pitchFamily="18" charset="0"/>
                  <a:cs typeface="Times New Roman" panose="02020603050405020304" pitchFamily="18" charset="0"/>
                </a:rPr>
                <a:t>System model</a:t>
              </a:r>
              <a:endParaRPr kumimoji="0" lang="de-DE" sz="12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endParaRPr>
            </a:p>
          </p:txBody>
        </p:sp>
        <p:sp>
          <p:nvSpPr>
            <p:cNvPr id="32" name="Rechteck 31">
              <a:extLst>
                <a:ext uri="{FF2B5EF4-FFF2-40B4-BE49-F238E27FC236}">
                  <a16:creationId xmlns:a16="http://schemas.microsoft.com/office/drawing/2014/main" id="{6465FC8B-EE3F-8C36-4CFB-7DFDB294493D}"/>
                </a:ext>
              </a:extLst>
            </p:cNvPr>
            <p:cNvSpPr/>
            <p:nvPr/>
          </p:nvSpPr>
          <p:spPr>
            <a:xfrm>
              <a:off x="45719" y="365761"/>
              <a:ext cx="3861263" cy="4655127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 w="12700" cap="flat" cmpd="sng" algn="ctr">
              <a:solidFill>
                <a:srgbClr val="4472C4">
                  <a:shade val="15000"/>
                </a:srgbClr>
              </a:solidFill>
              <a:prstDash val="lgDashDot"/>
              <a:miter lim="800000"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Times New Roman" panose="02020603050405020304" pitchFamily="18" charset="0"/>
                  <a:cs typeface="Times New Roman" panose="02020603050405020304" pitchFamily="18" charset="0"/>
                </a:rPr>
                <a:t>Power supply model</a:t>
              </a:r>
              <a:endParaRPr kumimoji="0" lang="de-DE" sz="12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endParaRPr>
            </a:p>
          </p:txBody>
        </p:sp>
        <p:sp>
          <p:nvSpPr>
            <p:cNvPr id="33" name="Rechteck 32">
              <a:extLst>
                <a:ext uri="{FF2B5EF4-FFF2-40B4-BE49-F238E27FC236}">
                  <a16:creationId xmlns:a16="http://schemas.microsoft.com/office/drawing/2014/main" id="{2373DA42-F1E5-9394-5B91-96900F3629D0}"/>
                </a:ext>
              </a:extLst>
            </p:cNvPr>
            <p:cNvSpPr/>
            <p:nvPr/>
          </p:nvSpPr>
          <p:spPr>
            <a:xfrm>
              <a:off x="87283" y="731521"/>
              <a:ext cx="2007524" cy="2992582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 w="12700" cap="flat" cmpd="sng" algn="ctr">
              <a:solidFill>
                <a:srgbClr val="4472C4">
                  <a:shade val="15000"/>
                </a:srgbClr>
              </a:solidFill>
              <a:prstDash val="lgDashDot"/>
              <a:miter lim="800000"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Times New Roman" panose="02020603050405020304" pitchFamily="18" charset="0"/>
                  <a:cs typeface="Times New Roman" panose="02020603050405020304" pitchFamily="18" charset="0"/>
                </a:rPr>
                <a:t>PV System Model</a:t>
              </a:r>
              <a:endParaRPr kumimoji="0" lang="de-DE" sz="12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endParaRPr>
            </a:p>
          </p:txBody>
        </p:sp>
        <p:grpSp>
          <p:nvGrpSpPr>
            <p:cNvPr id="34" name="Gruppieren 33">
              <a:extLst>
                <a:ext uri="{FF2B5EF4-FFF2-40B4-BE49-F238E27FC236}">
                  <a16:creationId xmlns:a16="http://schemas.microsoft.com/office/drawing/2014/main" id="{F946BE33-CC96-600C-E7FE-ECD1C366F5F8}"/>
                </a:ext>
              </a:extLst>
            </p:cNvPr>
            <p:cNvGrpSpPr/>
            <p:nvPr/>
          </p:nvGrpSpPr>
          <p:grpSpPr>
            <a:xfrm>
              <a:off x="282632" y="1115488"/>
              <a:ext cx="5213466" cy="5075324"/>
              <a:chOff x="282632" y="1115488"/>
              <a:chExt cx="5213466" cy="5075324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5" name="Rechteck 34">
                    <a:extLst>
                      <a:ext uri="{FF2B5EF4-FFF2-40B4-BE49-F238E27FC236}">
                        <a16:creationId xmlns:a16="http://schemas.microsoft.com/office/drawing/2014/main" id="{97488D5D-3FF8-6854-F77B-30DF9CA2FA43}"/>
                      </a:ext>
                    </a:extLst>
                  </p:cNvPr>
                  <p:cNvSpPr/>
                  <p:nvPr/>
                </p:nvSpPr>
                <p:spPr>
                  <a:xfrm>
                    <a:off x="4166060" y="1447801"/>
                    <a:ext cx="1330038" cy="897773"/>
                  </a:xfrm>
                  <a:prstGeom prst="rect">
                    <a:avLst/>
                  </a:prstGeom>
                  <a:solidFill>
                    <a:srgbClr val="5B9BD5"/>
                  </a:solidFill>
                  <a:ln w="12700" cap="flat" cmpd="sng" algn="ctr">
                    <a:solidFill>
                      <a:srgbClr val="4472C4">
                        <a:shade val="15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3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a:t>Demand</a:t>
                    </a:r>
                    <a:endParaRPr kumimoji="0" lang="de-DE" sz="12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" lastClr="FFFFFF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Times New Roman" panose="02020603050405020304" pitchFamily="18" charset="0"/>
                      <a:cs typeface="+mn-cs"/>
                    </a:endParaRPr>
                  </a:p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3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0" lang="de-DE" sz="9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en-US" sz="9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kumimoji="0" lang="en-US" sz="9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𝐷</m:t>
                              </m:r>
                            </m:sub>
                          </m:sSub>
                          <m:d>
                            <m:dPr>
                              <m:ctrlPr>
                                <a:rPr kumimoji="0" lang="de-DE" sz="9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kumimoji="0" lang="en-US" sz="9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e>
                          </m:d>
                        </m:oMath>
                      </m:oMathPara>
                    </a14:m>
                    <a:endParaRPr kumimoji="0" lang="de-DE" sz="12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" lastClr="FFFFFF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Times New Roman" panose="02020603050405020304" pitchFamily="18" charset="0"/>
                      <a:cs typeface="+mn-cs"/>
                    </a:endParaRPr>
                  </a:p>
                </p:txBody>
              </p:sp>
            </mc:Choice>
            <mc:Fallback>
              <p:sp>
                <p:nvSpPr>
                  <p:cNvPr id="35" name="Rechteck 34">
                    <a:extLst>
                      <a:ext uri="{FF2B5EF4-FFF2-40B4-BE49-F238E27FC236}">
                        <a16:creationId xmlns:a16="http://schemas.microsoft.com/office/drawing/2014/main" id="{97488D5D-3FF8-6854-F77B-30DF9CA2FA4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66060" y="1447801"/>
                    <a:ext cx="1330038" cy="897773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  <a:ln w="12700" cap="flat" cmpd="sng" algn="ctr">
                    <a:solidFill>
                      <a:srgbClr val="4472C4">
                        <a:shade val="15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6" name="Rechteck 35">
                    <a:extLst>
                      <a:ext uri="{FF2B5EF4-FFF2-40B4-BE49-F238E27FC236}">
                        <a16:creationId xmlns:a16="http://schemas.microsoft.com/office/drawing/2014/main" id="{9A22EE09-5D5A-3BAC-4420-2A0BB7DFD769}"/>
                      </a:ext>
                    </a:extLst>
                  </p:cNvPr>
                  <p:cNvSpPr/>
                  <p:nvPr/>
                </p:nvSpPr>
                <p:spPr>
                  <a:xfrm>
                    <a:off x="2376745" y="5293041"/>
                    <a:ext cx="1330038" cy="897771"/>
                  </a:xfrm>
                  <a:prstGeom prst="rect">
                    <a:avLst/>
                  </a:prstGeom>
                  <a:solidFill>
                    <a:srgbClr val="FF717B"/>
                  </a:solidFill>
                  <a:ln w="127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3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a:t>Grid load</a:t>
                    </a:r>
                    <a:endParaRPr kumimoji="0" lang="de-DE" sz="12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" lastClr="FFFFFF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Times New Roman" panose="02020603050405020304" pitchFamily="18" charset="0"/>
                      <a:cs typeface="+mn-cs"/>
                    </a:endParaRPr>
                  </a:p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3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0" lang="de-DE" sz="9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en-US" sz="9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kumimoji="0" lang="en-US" sz="9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𝐺</m:t>
                              </m:r>
                            </m:sub>
                          </m:sSub>
                          <m:d>
                            <m:dPr>
                              <m:ctrlPr>
                                <a:rPr kumimoji="0" lang="de-DE" sz="9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kumimoji="0" lang="en-US" sz="9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𝝓</m:t>
                              </m:r>
                              <m:r>
                                <a:rPr kumimoji="0" lang="en-US" sz="9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a:rPr kumimoji="0" lang="en-US" sz="9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𝝉</m:t>
                              </m:r>
                              <m:r>
                                <a:rPr kumimoji="0" lang="en-US" sz="9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a:rPr kumimoji="0" lang="en-US" sz="9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e>
                          </m:d>
                        </m:oMath>
                      </m:oMathPara>
                    </a14:m>
                    <a:endParaRPr kumimoji="0" lang="de-DE" sz="12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" lastClr="FFFFFF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Times New Roman" panose="02020603050405020304" pitchFamily="18" charset="0"/>
                      <a:cs typeface="+mn-cs"/>
                    </a:endParaRPr>
                  </a:p>
                </p:txBody>
              </p:sp>
            </mc:Choice>
            <mc:Fallback>
              <p:sp>
                <p:nvSpPr>
                  <p:cNvPr id="36" name="Rechteck 35">
                    <a:extLst>
                      <a:ext uri="{FF2B5EF4-FFF2-40B4-BE49-F238E27FC236}">
                        <a16:creationId xmlns:a16="http://schemas.microsoft.com/office/drawing/2014/main" id="{9A22EE09-5D5A-3BAC-4420-2A0BB7DFD76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376745" y="5293041"/>
                    <a:ext cx="1330038" cy="897771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  <a:ln w="127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7" name="Verbinder: gewinkelt 36">
                <a:extLst>
                  <a:ext uri="{FF2B5EF4-FFF2-40B4-BE49-F238E27FC236}">
                    <a16:creationId xmlns:a16="http://schemas.microsoft.com/office/drawing/2014/main" id="{2DAD0056-6567-2C07-7A0B-F0A3703B73A3}"/>
                  </a:ext>
                </a:extLst>
              </p:cNvPr>
              <p:cNvCxnSpPr/>
              <p:nvPr/>
            </p:nvCxnSpPr>
            <p:spPr>
              <a:xfrm rot="5400000">
                <a:off x="2462690" y="2924650"/>
                <a:ext cx="2947466" cy="1789315"/>
              </a:xfrm>
              <a:prstGeom prst="bentConnector3">
                <a:avLst>
                  <a:gd name="adj1" fmla="val 93433"/>
                </a:avLst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38" name="Verbinder: gewinkelt 37">
                <a:extLst>
                  <a:ext uri="{FF2B5EF4-FFF2-40B4-BE49-F238E27FC236}">
                    <a16:creationId xmlns:a16="http://schemas.microsoft.com/office/drawing/2014/main" id="{116F4E38-E24C-CAE9-F805-FDAA08493B7C}"/>
                  </a:ext>
                </a:extLst>
              </p:cNvPr>
              <p:cNvCxnSpPr/>
              <p:nvPr/>
            </p:nvCxnSpPr>
            <p:spPr>
              <a:xfrm rot="16200000" flipH="1">
                <a:off x="2402448" y="4653724"/>
                <a:ext cx="383974" cy="894658"/>
              </a:xfrm>
              <a:prstGeom prst="bentConnector3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grpSp>
            <p:nvGrpSpPr>
              <p:cNvPr id="39" name="Gruppieren 38">
                <a:extLst>
                  <a:ext uri="{FF2B5EF4-FFF2-40B4-BE49-F238E27FC236}">
                    <a16:creationId xmlns:a16="http://schemas.microsoft.com/office/drawing/2014/main" id="{4A9037A2-D6F4-48BB-71F9-618CDD0893F1}"/>
                  </a:ext>
                </a:extLst>
              </p:cNvPr>
              <p:cNvGrpSpPr/>
              <p:nvPr/>
            </p:nvGrpSpPr>
            <p:grpSpPr>
              <a:xfrm>
                <a:off x="282632" y="1115488"/>
                <a:ext cx="3883429" cy="3793578"/>
                <a:chOff x="282632" y="1115488"/>
                <a:chExt cx="3883429" cy="3793578"/>
              </a:xfrm>
            </p:grpSpPr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40" name="Rechteck 39">
                      <a:extLst>
                        <a:ext uri="{FF2B5EF4-FFF2-40B4-BE49-F238E27FC236}">
                          <a16:creationId xmlns:a16="http://schemas.microsoft.com/office/drawing/2014/main" id="{70DB6E4B-3257-47DB-F8F7-ED19F991B3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82090" y="4011295"/>
                      <a:ext cx="1330036" cy="897771"/>
                    </a:xfrm>
                    <a:prstGeom prst="rect">
                      <a:avLst/>
                    </a:prstGeom>
                    <a:solidFill>
                      <a:srgbClr val="B482DA"/>
                    </a:solidFill>
                    <a:ln w="12700" cap="flat" cmpd="sng" algn="ctr">
                      <a:solidFill>
                        <a:sysClr val="windowText" lastClr="000000"/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Supply power</a:t>
                      </a:r>
                      <a:endParaRPr kumimoji="0" lang="de-DE" sz="12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ysClr val="window" lastClr="FFFFFF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+mn-cs"/>
                      </a:endParaRPr>
                    </a:p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kumimoji="0" lang="de-DE" sz="9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0" lang="en-US" sz="9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kumimoji="0" lang="en-US" sz="9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𝑆</m:t>
                                </m:r>
                              </m:sub>
                            </m:sSub>
                            <m:d>
                              <m:dPr>
                                <m:ctrlPr>
                                  <a:rPr kumimoji="0" lang="de-DE" sz="9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kumimoji="0" lang="en-US" sz="900" b="1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𝝓</m:t>
                                </m:r>
                                <m:r>
                                  <a:rPr kumimoji="0" lang="en-US" sz="900" b="1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r>
                                  <a:rPr kumimoji="0" lang="en-US" sz="900" b="1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𝝉</m:t>
                                </m:r>
                                <m:r>
                                  <a:rPr kumimoji="0" lang="en-US" sz="9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r>
                                  <a:rPr kumimoji="0" lang="en-US" sz="9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𝑡</m:t>
                                </m:r>
                              </m:e>
                            </m:d>
                          </m:oMath>
                        </m:oMathPara>
                      </a14:m>
                      <a:endParaRPr kumimoji="0" lang="de-DE" sz="12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ysClr val="window" lastClr="FFFFFF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+mn-cs"/>
                      </a:endParaRPr>
                    </a:p>
                  </p:txBody>
                </p:sp>
              </mc:Choice>
              <mc:Fallback>
                <p:sp>
                  <p:nvSpPr>
                    <p:cNvPr id="40" name="Rechteck 39">
                      <a:extLst>
                        <a:ext uri="{FF2B5EF4-FFF2-40B4-BE49-F238E27FC236}">
                          <a16:creationId xmlns:a16="http://schemas.microsoft.com/office/drawing/2014/main" id="{70DB6E4B-3257-47DB-F8F7-ED19F991B3C1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482090" y="4011295"/>
                      <a:ext cx="1330036" cy="897771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/>
                      </a:stretch>
                    </a:blipFill>
                    <a:ln w="12700" cap="flat" cmpd="sng" algn="ctr">
                      <a:solidFill>
                        <a:sysClr val="windowText" lastClr="000000"/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/>
                    <a:lstStyle/>
                    <a:p>
                      <a:r>
                        <a:rPr lang="de-DE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41" name="Rechteck 40">
                      <a:extLst>
                        <a:ext uri="{FF2B5EF4-FFF2-40B4-BE49-F238E27FC236}">
                          <a16:creationId xmlns:a16="http://schemas.microsoft.com/office/drawing/2014/main" id="{D7DE248E-EBD6-AB87-C94D-5A11336D6C1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376745" y="2729549"/>
                      <a:ext cx="1330038" cy="897771"/>
                    </a:xfrm>
                    <a:prstGeom prst="rect">
                      <a:avLst/>
                    </a:prstGeom>
                    <a:solidFill>
                      <a:srgbClr val="92D050"/>
                    </a:solidFill>
                    <a:ln w="12700" cap="flat" cmpd="sng" algn="ctr">
                      <a:solidFill>
                        <a:srgbClr val="4472C4">
                          <a:shade val="15000"/>
                        </a:srgbClr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Battery</a:t>
                      </a:r>
                      <a:endParaRPr kumimoji="0" lang="de-DE" sz="12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ysClr val="window" lastClr="FFFFFF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+mn-cs"/>
                      </a:endParaRPr>
                    </a:p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kumimoji="0" lang="de-DE" sz="9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0" lang="en-US" sz="9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kumimoji="0" lang="en-US" sz="9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𝐵</m:t>
                                </m:r>
                              </m:sub>
                            </m:sSub>
                            <m:d>
                              <m:dPr>
                                <m:ctrlPr>
                                  <a:rPr kumimoji="0" lang="de-DE" sz="9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kumimoji="0" lang="en-US" sz="9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𝑡</m:t>
                                </m:r>
                              </m:e>
                            </m:d>
                          </m:oMath>
                        </m:oMathPara>
                      </a14:m>
                      <a:endParaRPr kumimoji="0" lang="de-DE" sz="12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ysClr val="window" lastClr="FFFFFF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+mn-cs"/>
                      </a:endParaRPr>
                    </a:p>
                  </p:txBody>
                </p:sp>
              </mc:Choice>
              <mc:Fallback>
                <p:sp>
                  <p:nvSpPr>
                    <p:cNvPr id="41" name="Rechteck 40">
                      <a:extLst>
                        <a:ext uri="{FF2B5EF4-FFF2-40B4-BE49-F238E27FC236}">
                          <a16:creationId xmlns:a16="http://schemas.microsoft.com/office/drawing/2014/main" id="{D7DE248E-EBD6-AB87-C94D-5A11336D6C13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376745" y="2729549"/>
                      <a:ext cx="1330038" cy="897771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/>
                      </a:stretch>
                    </a:blipFill>
                    <a:ln w="12700" cap="flat" cmpd="sng" algn="ctr">
                      <a:solidFill>
                        <a:srgbClr val="4472C4">
                          <a:shade val="15000"/>
                        </a:srgbClr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/>
                    <a:lstStyle/>
                    <a:p>
                      <a:r>
                        <a:rPr lang="de-DE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42" name="Gruppieren 41">
                  <a:extLst>
                    <a:ext uri="{FF2B5EF4-FFF2-40B4-BE49-F238E27FC236}">
                      <a16:creationId xmlns:a16="http://schemas.microsoft.com/office/drawing/2014/main" id="{7C34B904-08FB-97E6-629F-585F4B045CDB}"/>
                    </a:ext>
                  </a:extLst>
                </p:cNvPr>
                <p:cNvGrpSpPr/>
                <p:nvPr/>
              </p:nvGrpSpPr>
              <p:grpSpPr>
                <a:xfrm>
                  <a:off x="282632" y="1115488"/>
                  <a:ext cx="1634838" cy="2511832"/>
                  <a:chOff x="282632" y="1115488"/>
                  <a:chExt cx="1634837" cy="2511832"/>
                </a:xfrm>
              </p:grpSpPr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47" name="Rechteck 46">
                        <a:extLst>
                          <a:ext uri="{FF2B5EF4-FFF2-40B4-BE49-F238E27FC236}">
                            <a16:creationId xmlns:a16="http://schemas.microsoft.com/office/drawing/2014/main" id="{77A2D0C8-93C3-6BFD-E717-596E91238BB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7432" y="2729549"/>
                        <a:ext cx="1330037" cy="897771"/>
                      </a:xfrm>
                      <a:prstGeom prst="rect">
                        <a:avLst/>
                      </a:prstGeom>
                      <a:solidFill>
                        <a:srgbClr val="ED7D31"/>
                      </a:solidFill>
                      <a:ln w="12700" cap="flat" cmpd="sng" algn="ctr">
                        <a:solidFill>
                          <a:sysClr val="windowText" lastClr="000000"/>
                        </a:solidFill>
                        <a:prstDash val="solid"/>
                        <a:miter lim="800000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30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9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a:t>PV System</a:t>
                        </a:r>
                        <a:endParaRPr kumimoji="0" lang="de-DE" sz="12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ysClr val="window" lastClr="FFFFFF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+mn-cs"/>
                        </a:endParaRPr>
                      </a:p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30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kumimoji="0" lang="de-DE" sz="9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9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kumimoji="0" lang="en-US" sz="9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𝑃𝑉𝑆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kumimoji="0" lang="de-DE" sz="9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sz="900" b="1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𝝓</m:t>
                                  </m:r>
                                  <m:r>
                                    <a:rPr kumimoji="0" lang="en-US" sz="9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kumimoji="0" lang="en-US" sz="900" b="1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𝝉</m:t>
                                  </m:r>
                                  <m:r>
                                    <a:rPr kumimoji="0" lang="en-US" sz="9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kumimoji="0" lang="en-US" sz="9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oMath>
                          </m:oMathPara>
                        </a14:m>
                        <a:endParaRPr kumimoji="0" lang="de-DE" sz="12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ysClr val="window" lastClr="FFFFFF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+mn-cs"/>
                        </a:endParaRPr>
                      </a:p>
                    </p:txBody>
                  </p:sp>
                </mc:Choice>
                <mc:Fallback>
                  <p:sp>
                    <p:nvSpPr>
                      <p:cNvPr id="47" name="Rechteck 46">
                        <a:extLst>
                          <a:ext uri="{FF2B5EF4-FFF2-40B4-BE49-F238E27FC236}">
                            <a16:creationId xmlns:a16="http://schemas.microsoft.com/office/drawing/2014/main" id="{77A2D0C8-93C3-6BFD-E717-596E91238BBA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587432" y="2729549"/>
                        <a:ext cx="1330037" cy="897771"/>
                      </a:xfrm>
                      <a:prstGeom prst="rect">
                        <a:avLst/>
                      </a:prstGeom>
                      <a:blipFill>
                        <a:blip r:embed="rId7"/>
                        <a:stretch>
                          <a:fillRect/>
                        </a:stretch>
                      </a:blipFill>
                      <a:ln w="12700" cap="flat" cmpd="sng" algn="ctr">
                        <a:solidFill>
                          <a:sysClr val="windowText" lastClr="000000"/>
                        </a:solidFill>
                        <a:prstDash val="solid"/>
                        <a:miter lim="800000"/>
                      </a:ln>
                      <a:effectLst/>
                    </p:spPr>
                    <p:txBody>
                      <a:bodyPr/>
                      <a:lstStyle/>
                      <a:p>
                        <a:r>
                          <a:rPr lang="de-DE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grpSp>
                <p:nvGrpSpPr>
                  <p:cNvPr id="48" name="Gruppieren 47">
                    <a:extLst>
                      <a:ext uri="{FF2B5EF4-FFF2-40B4-BE49-F238E27FC236}">
                        <a16:creationId xmlns:a16="http://schemas.microsoft.com/office/drawing/2014/main" id="{17F39B0A-1AF5-7BEE-3D5A-42C3EAC0DFBF}"/>
                      </a:ext>
                    </a:extLst>
                  </p:cNvPr>
                  <p:cNvGrpSpPr/>
                  <p:nvPr/>
                </p:nvGrpSpPr>
                <p:grpSpPr>
                  <a:xfrm>
                    <a:off x="282632" y="1115488"/>
                    <a:ext cx="1634837" cy="1614059"/>
                    <a:chOff x="282632" y="1115489"/>
                    <a:chExt cx="1634837" cy="1614059"/>
                  </a:xfrm>
                  <a:solidFill>
                    <a:srgbClr val="E7E6E6">
                      <a:lumMod val="90000"/>
                    </a:srgbClr>
                  </a:solidFill>
                </p:grpSpPr>
                <p:cxnSp>
                  <p:nvCxnSpPr>
                    <p:cNvPr id="49" name="Verbinder: gewinkelt 48">
                      <a:extLst>
                        <a:ext uri="{FF2B5EF4-FFF2-40B4-BE49-F238E27FC236}">
                          <a16:creationId xmlns:a16="http://schemas.microsoft.com/office/drawing/2014/main" id="{6B8A69A7-F564-81C4-AA17-5EAB3B865FF1}"/>
                        </a:ext>
                      </a:extLst>
                    </p:cNvPr>
                    <p:cNvCxnSpPr/>
                    <p:nvPr/>
                  </p:nvCxnSpPr>
                  <p:spPr>
                    <a:xfrm rot="16200000" flipH="1">
                      <a:off x="741907" y="2219004"/>
                      <a:ext cx="716286" cy="304800"/>
                    </a:xfrm>
                    <a:prstGeom prst="bentConnector3">
                      <a:avLst>
                        <a:gd name="adj1" fmla="val 50000"/>
                      </a:avLst>
                    </a:prstGeom>
                    <a:grpFill/>
                    <a:ln w="12700" cap="flat" cmpd="sng" algn="ctr">
                      <a:solidFill>
                        <a:sysClr val="windowText" lastClr="000000"/>
                      </a:solidFill>
                      <a:prstDash val="solid"/>
                      <a:miter lim="800000"/>
                      <a:tailEnd type="triangle"/>
                    </a:ln>
                    <a:effectLst/>
                  </p:spPr>
                </p:cxnSp>
                <p:cxnSp>
                  <p:nvCxnSpPr>
                    <p:cNvPr id="50" name="Verbinder: gewinkelt 49">
                      <a:extLst>
                        <a:ext uri="{FF2B5EF4-FFF2-40B4-BE49-F238E27FC236}">
                          <a16:creationId xmlns:a16="http://schemas.microsoft.com/office/drawing/2014/main" id="{AFB0A927-B9AF-96B5-1B6F-62B80406DDAC}"/>
                        </a:ext>
                      </a:extLst>
                    </p:cNvPr>
                    <p:cNvCxnSpPr/>
                    <p:nvPr/>
                  </p:nvCxnSpPr>
                  <p:spPr>
                    <a:xfrm rot="16200000" flipH="1">
                      <a:off x="894307" y="2371404"/>
                      <a:ext cx="563886" cy="152400"/>
                    </a:xfrm>
                    <a:prstGeom prst="bentConnector3">
                      <a:avLst>
                        <a:gd name="adj1" fmla="val 50000"/>
                      </a:avLst>
                    </a:prstGeom>
                    <a:grpFill/>
                    <a:ln w="12700" cap="flat" cmpd="sng" algn="ctr">
                      <a:solidFill>
                        <a:sysClr val="windowText" lastClr="000000"/>
                      </a:solidFill>
                      <a:prstDash val="solid"/>
                      <a:miter lim="800000"/>
                      <a:tailEnd type="triangle"/>
                    </a:ln>
                    <a:effectLst/>
                  </p:spPr>
                </p:cxnSp>
                <p:grpSp>
                  <p:nvGrpSpPr>
                    <p:cNvPr id="51" name="Gruppieren 50">
                      <a:extLst>
                        <a:ext uri="{FF2B5EF4-FFF2-40B4-BE49-F238E27FC236}">
                          <a16:creationId xmlns:a16="http://schemas.microsoft.com/office/drawing/2014/main" id="{4CA95C2E-DC4B-5AA0-F858-833E2D33F2E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82632" y="1115489"/>
                      <a:ext cx="1634837" cy="1202571"/>
                      <a:chOff x="282632" y="1115489"/>
                      <a:chExt cx="1634837" cy="1202572"/>
                    </a:xfrm>
                    <a:grpFill/>
                  </p:grpSpPr>
                  <p:sp>
                    <p:nvSpPr>
                      <p:cNvPr id="53" name="Rechteck 52">
                        <a:extLst>
                          <a:ext uri="{FF2B5EF4-FFF2-40B4-BE49-F238E27FC236}">
                            <a16:creationId xmlns:a16="http://schemas.microsoft.com/office/drawing/2014/main" id="{19D92C4A-ED71-A5FB-B80B-A7B1A239980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82632" y="1115489"/>
                        <a:ext cx="1330037" cy="897772"/>
                      </a:xfrm>
                      <a:prstGeom prst="rect">
                        <a:avLst/>
                      </a:prstGeom>
                      <a:grpFill/>
                      <a:ln w="12700" cap="flat" cmpd="sng" algn="ctr">
                        <a:solidFill>
                          <a:sysClr val="windowText" lastClr="000000"/>
                        </a:solidFill>
                        <a:prstDash val="solid"/>
                        <a:miter lim="800000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de-DE" sz="18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ysClr val="window" lastClr="FFFFFF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54" name="Rechteck 53">
                        <a:extLst>
                          <a:ext uri="{FF2B5EF4-FFF2-40B4-BE49-F238E27FC236}">
                            <a16:creationId xmlns:a16="http://schemas.microsoft.com/office/drawing/2014/main" id="{F0EFDF35-D6DC-3571-EDE7-4636694E80D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35032" y="1267889"/>
                        <a:ext cx="1330037" cy="897772"/>
                      </a:xfrm>
                      <a:prstGeom prst="rect">
                        <a:avLst/>
                      </a:prstGeom>
                      <a:grpFill/>
                      <a:ln w="12700" cap="flat" cmpd="sng" algn="ctr">
                        <a:solidFill>
                          <a:sysClr val="windowText" lastClr="000000"/>
                        </a:solidFill>
                        <a:prstDash val="solid"/>
                        <a:miter lim="800000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de-DE" sz="18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ysClr val="window" lastClr="FFFFFF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mc:AlternateContent xmlns:mc="http://schemas.openxmlformats.org/markup-compatibility/2006">
                    <mc:Choice xmlns:a14="http://schemas.microsoft.com/office/drawing/2010/main" Requires="a14">
                      <p:sp>
                        <p:nvSpPr>
                          <p:cNvPr id="55" name="Rechteck 54">
                            <a:extLst>
                              <a:ext uri="{FF2B5EF4-FFF2-40B4-BE49-F238E27FC236}">
                                <a16:creationId xmlns:a16="http://schemas.microsoft.com/office/drawing/2014/main" id="{16454C4E-6F08-4855-CCAE-FFE506049587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587432" y="1420289"/>
                            <a:ext cx="1330037" cy="897772"/>
                          </a:xfrm>
                          <a:prstGeom prst="rect">
                            <a:avLst/>
                          </a:prstGeom>
                          <a:grpFill/>
                          <a:ln w="12700" cap="flat" cmpd="sng" algn="ctr">
                            <a:solidFill>
                              <a:sysClr val="windowText" lastClr="000000"/>
                            </a:solidFill>
                            <a:prstDash val="solid"/>
                            <a:miter lim="800000"/>
                          </a:ln>
                          <a:effectLst/>
                        </p:spPr>
                        <p:txBody>
                          <a:bodyPr rtlCol="0" anchor="ctr"/>
                          <a:lstStyle/>
                          <a:p>
                            <a:pPr marL="0" marR="0" lvl="0" indent="0" algn="ctr" defTabSz="914400" eaLnBrk="1" fontAlgn="auto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30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r>
                              <a:rPr kumimoji="0" lang="en-US" sz="9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libri" panose="020F0502020204030204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PV Panel</a:t>
                            </a:r>
                            <a:endParaRPr kumimoji="0" lang="de-DE" sz="1200" b="0" i="0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ysClr val="window" lastClr="FFFFFF"/>
                              </a:solidFill>
                              <a:effectLst/>
                              <a:uLnTx/>
                              <a:uFillTx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+mn-cs"/>
                            </a:endParaRPr>
                          </a:p>
                          <a:p>
                            <a:pPr marL="0" marR="0" lvl="0" indent="0" algn="ctr" defTabSz="914400" eaLnBrk="1" fontAlgn="auto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30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b>
                                    <m:sSubPr>
                                      <m:ctrlPr>
                                        <a:rPr kumimoji="0" lang="de-DE" sz="9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sz="9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kumimoji="0" lang="en-US" sz="9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kumimoji="0" lang="de-DE" sz="9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0" lang="en-US" sz="9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𝜙</m:t>
                                      </m:r>
                                      <m:r>
                                        <a:rPr kumimoji="0" lang="en-US" sz="9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,</m:t>
                                      </m:r>
                                      <m:r>
                                        <a:rPr kumimoji="0" lang="en-US" sz="9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𝜏</m:t>
                                      </m:r>
                                      <m:r>
                                        <a:rPr kumimoji="0" lang="en-US" sz="9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,</m:t>
                                      </m:r>
                                      <m:r>
                                        <a:rPr kumimoji="0" lang="en-US" sz="9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oMath>
                              </m:oMathPara>
                            </a14:m>
                            <a:endParaRPr kumimoji="0" lang="de-DE" sz="1200" b="0" i="0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ysClr val="window" lastClr="FFFFFF"/>
                              </a:solidFill>
                              <a:effectLst/>
                              <a:uLnTx/>
                              <a:uFillTx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+mn-cs"/>
                            </a:endParaRPr>
                          </a:p>
                        </p:txBody>
                      </p:sp>
                    </mc:Choice>
                    <mc:Fallback>
                      <p:sp>
                        <p:nvSpPr>
                          <p:cNvPr id="55" name="Rechteck 54">
                            <a:extLst>
                              <a:ext uri="{FF2B5EF4-FFF2-40B4-BE49-F238E27FC236}">
                                <a16:creationId xmlns:a16="http://schemas.microsoft.com/office/drawing/2014/main" id="{16454C4E-6F08-4855-CCAE-FFE506049587}"/>
                              </a:ext>
                            </a:extLst>
                          </p:cNvPr>
                          <p:cNvSpPr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587432" y="1420289"/>
                            <a:ext cx="1330037" cy="897772"/>
                          </a:xfrm>
                          <a:prstGeom prst="rect">
                            <a:avLst/>
                          </a:prstGeom>
                          <a:blipFill>
                            <a:blip r:embed="rId8"/>
                            <a:stretch>
                              <a:fillRect/>
                            </a:stretch>
                          </a:blipFill>
                          <a:ln w="12700" cap="flat" cmpd="sng" algn="ctr">
                            <a:solidFill>
                              <a:sysClr val="windowText" lastClr="000000"/>
                            </a:solidFill>
                            <a:prstDash val="solid"/>
                            <a:miter lim="800000"/>
                          </a:ln>
                          <a:effectLst/>
                        </p:spPr>
                        <p:txBody>
                          <a:bodyPr/>
                          <a:lstStyle/>
                          <a:p>
                            <a:r>
                              <a:rPr lang="de-DE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</p:grpSp>
                <p:cxnSp>
                  <p:nvCxnSpPr>
                    <p:cNvPr id="52" name="Gerade Verbindung mit Pfeil 51">
                      <a:extLst>
                        <a:ext uri="{FF2B5EF4-FFF2-40B4-BE49-F238E27FC236}">
                          <a16:creationId xmlns:a16="http://schemas.microsoft.com/office/drawing/2014/main" id="{55A0221B-8E9D-2C75-F3A3-C4975B9F70DC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252451" y="2318060"/>
                      <a:ext cx="0" cy="411488"/>
                    </a:xfrm>
                    <a:prstGeom prst="straightConnector1">
                      <a:avLst/>
                    </a:prstGeom>
                    <a:grpFill/>
                    <a:ln w="12700" cap="flat" cmpd="sng" algn="ctr">
                      <a:solidFill>
                        <a:sysClr val="windowText" lastClr="000000"/>
                      </a:solidFill>
                      <a:prstDash val="solid"/>
                      <a:miter lim="800000"/>
                      <a:tailEnd type="triangle"/>
                    </a:ln>
                    <a:effectLst/>
                  </p:spPr>
                </p:cxnSp>
              </p:grpSp>
            </p:grpSp>
            <p:cxnSp>
              <p:nvCxnSpPr>
                <p:cNvPr id="43" name="Verbinder: gewinkelt 42">
                  <a:extLst>
                    <a:ext uri="{FF2B5EF4-FFF2-40B4-BE49-F238E27FC236}">
                      <a16:creationId xmlns:a16="http://schemas.microsoft.com/office/drawing/2014/main" id="{14DE3279-A8E6-8BAD-22E7-E35FBB69D832}"/>
                    </a:ext>
                  </a:extLst>
                </p:cNvPr>
                <p:cNvCxnSpPr/>
                <p:nvPr/>
              </p:nvCxnSpPr>
              <p:spPr>
                <a:xfrm rot="16200000" flipH="1">
                  <a:off x="1507793" y="3371978"/>
                  <a:ext cx="383974" cy="894658"/>
                </a:xfrm>
                <a:prstGeom prst="bentConnector3">
                  <a:avLst/>
                </a:prstGeom>
                <a:noFill/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  <a:tailEnd type="triangle"/>
                </a:ln>
                <a:effectLst/>
              </p:spPr>
            </p:cxnSp>
            <p:cxnSp>
              <p:nvCxnSpPr>
                <p:cNvPr id="44" name="Verbinder: gewinkelt 43">
                  <a:extLst>
                    <a:ext uri="{FF2B5EF4-FFF2-40B4-BE49-F238E27FC236}">
                      <a16:creationId xmlns:a16="http://schemas.microsoft.com/office/drawing/2014/main" id="{3858F41D-9D46-12AC-8965-8DA2CD98B36F}"/>
                    </a:ext>
                  </a:extLst>
                </p:cNvPr>
                <p:cNvCxnSpPr/>
                <p:nvPr/>
              </p:nvCxnSpPr>
              <p:spPr>
                <a:xfrm rot="5400000">
                  <a:off x="2402450" y="3371980"/>
                  <a:ext cx="383974" cy="894656"/>
                </a:xfrm>
                <a:prstGeom prst="bentConnector3">
                  <a:avLst/>
                </a:prstGeom>
                <a:noFill/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  <a:tailEnd type="triangle"/>
                </a:ln>
                <a:effectLst/>
              </p:spPr>
            </p:cxnSp>
            <p:cxnSp>
              <p:nvCxnSpPr>
                <p:cNvPr id="45" name="Verbinder: gewinkelt 44">
                  <a:extLst>
                    <a:ext uri="{FF2B5EF4-FFF2-40B4-BE49-F238E27FC236}">
                      <a16:creationId xmlns:a16="http://schemas.microsoft.com/office/drawing/2014/main" id="{CB41CE34-ADBC-E48D-B9D3-0C5E99C537B6}"/>
                    </a:ext>
                  </a:extLst>
                </p:cNvPr>
                <p:cNvCxnSpPr/>
                <p:nvPr/>
              </p:nvCxnSpPr>
              <p:spPr>
                <a:xfrm rot="10800000" flipV="1">
                  <a:off x="3041765" y="1896688"/>
                  <a:ext cx="1124296" cy="832861"/>
                </a:xfrm>
                <a:prstGeom prst="bentConnector2">
                  <a:avLst/>
                </a:prstGeom>
                <a:noFill/>
                <a:ln w="12700" cap="flat" cmpd="sng" algn="ctr">
                  <a:solidFill>
                    <a:sysClr val="windowText" lastClr="000000"/>
                  </a:solidFill>
                  <a:prstDash val="dash"/>
                  <a:miter lim="800000"/>
                  <a:tailEnd type="triangle"/>
                </a:ln>
                <a:effectLst/>
              </p:spPr>
            </p:cxnSp>
            <p:cxnSp>
              <p:nvCxnSpPr>
                <p:cNvPr id="46" name="Gerade Verbindung mit Pfeil 45">
                  <a:extLst>
                    <a:ext uri="{FF2B5EF4-FFF2-40B4-BE49-F238E27FC236}">
                      <a16:creationId xmlns:a16="http://schemas.microsoft.com/office/drawing/2014/main" id="{A66D7A68-A9EF-B39E-C2E0-8D0952D17F91}"/>
                    </a:ext>
                  </a:extLst>
                </p:cNvPr>
                <p:cNvCxnSpPr/>
                <p:nvPr/>
              </p:nvCxnSpPr>
              <p:spPr>
                <a:xfrm>
                  <a:off x="1917470" y="3178434"/>
                  <a:ext cx="459276" cy="0"/>
                </a:xfrm>
                <a:prstGeom prst="straightConnector1">
                  <a:avLst/>
                </a:prstGeom>
                <a:noFill/>
                <a:ln w="12700" cap="flat" cmpd="sng" algn="ctr">
                  <a:solidFill>
                    <a:sysClr val="windowText" lastClr="000000"/>
                  </a:solidFill>
                  <a:prstDash val="dash"/>
                  <a:miter lim="800000"/>
                  <a:tailEnd type="triangle"/>
                </a:ln>
                <a:effectLst/>
              </p:spPr>
            </p:cxnSp>
          </p:grpSp>
        </p:grpSp>
      </p:grpSp>
      <p:pic>
        <p:nvPicPr>
          <p:cNvPr id="56" name="Grafik 55" descr="Ein Bild, das Schrift, Grafiken, Logo, Text enthält.&#10;&#10;Automatisch generierte Beschreibung">
            <a:extLst>
              <a:ext uri="{FF2B5EF4-FFF2-40B4-BE49-F238E27FC236}">
                <a16:creationId xmlns:a16="http://schemas.microsoft.com/office/drawing/2014/main" id="{74BB8565-2248-C162-1E6A-D235CFC17FA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47437" y="899714"/>
            <a:ext cx="1062094" cy="23602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7" name="Tabelle 56">
                <a:extLst>
                  <a:ext uri="{FF2B5EF4-FFF2-40B4-BE49-F238E27FC236}">
                    <a16:creationId xmlns:a16="http://schemas.microsoft.com/office/drawing/2014/main" id="{83191DC8-B8C4-FB55-6604-96658F01C87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85381277"/>
                  </p:ext>
                </p:extLst>
              </p:nvPr>
            </p:nvGraphicFramePr>
            <p:xfrm>
              <a:off x="5394721" y="2960638"/>
              <a:ext cx="3008136" cy="1028700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1504068">
                      <a:extLst>
                        <a:ext uri="{9D8B030D-6E8A-4147-A177-3AD203B41FA5}">
                          <a16:colId xmlns:a16="http://schemas.microsoft.com/office/drawing/2014/main" val="295786645"/>
                        </a:ext>
                      </a:extLst>
                    </a:gridCol>
                    <a:gridCol w="1504068">
                      <a:extLst>
                        <a:ext uri="{9D8B030D-6E8A-4147-A177-3AD203B41FA5}">
                          <a16:colId xmlns:a16="http://schemas.microsoft.com/office/drawing/2014/main" val="2270564784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300"/>
                            </a:spcAft>
                          </a:pPr>
                          <a:r>
                            <a:rPr lang="en-US" sz="1200" b="1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a:t>Variable</a:t>
                          </a:r>
                          <a:endParaRPr lang="de-DE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300"/>
                            </a:spcAft>
                          </a:pPr>
                          <a:r>
                            <a:rPr lang="en-US" sz="1200" b="1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a:t>Value</a:t>
                          </a:r>
                          <a:endParaRPr lang="de-DE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37265387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300"/>
                            </a:spcAft>
                          </a:pPr>
                          <a:r>
                            <a:rPr lang="en-US" sz="1200" b="1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a:t>Identifier</a:t>
                          </a:r>
                          <a:endParaRPr lang="de-DE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F2F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300"/>
                            </a:spcAft>
                          </a:pPr>
                          <a:r>
                            <a:rPr lang="en-US" sz="12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a:t>Essen, Germany</a:t>
                          </a:r>
                          <a:endParaRPr lang="de-DE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F2F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59173668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300"/>
                            </a:spcAft>
                          </a:pPr>
                          <a:r>
                            <a:rPr lang="en-US" sz="1200" b="1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a:t>Latitude</a:t>
                          </a:r>
                          <a:endParaRPr lang="de-DE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51.458069 °</m:t>
                                </m:r>
                                <m:r>
                                  <a:rPr lang="en-US" sz="12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𝑁</m:t>
                                </m:r>
                              </m:oMath>
                            </m:oMathPara>
                          </a14:m>
                          <a:endParaRPr lang="de-DE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907605602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300"/>
                            </a:spcAft>
                          </a:pPr>
                          <a:r>
                            <a:rPr lang="en-US" sz="1200" b="1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a:t>Longitude</a:t>
                          </a:r>
                          <a:endParaRPr lang="de-DE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F2F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7.014761 °</m:t>
                                </m:r>
                                <m:r>
                                  <a:rPr lang="en-US" sz="1200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𝐸</m:t>
                                </m:r>
                              </m:oMath>
                            </m:oMathPara>
                          </a14:m>
                          <a:endParaRPr lang="de-DE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F2F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3736340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300"/>
                            </a:spcAft>
                          </a:pPr>
                          <a:r>
                            <a:rPr lang="en-US" sz="1200" b="1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a:t>Elevation</a:t>
                          </a:r>
                          <a:endParaRPr lang="de-DE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116.0 </m:t>
                                </m:r>
                                <m:r>
                                  <a:rPr lang="en-US" sz="12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𝑚</m:t>
                                </m:r>
                              </m:oMath>
                            </m:oMathPara>
                          </a14:m>
                          <a:endParaRPr lang="de-DE" sz="12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343229050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57" name="Tabelle 56">
                <a:extLst>
                  <a:ext uri="{FF2B5EF4-FFF2-40B4-BE49-F238E27FC236}">
                    <a16:creationId xmlns:a16="http://schemas.microsoft.com/office/drawing/2014/main" id="{83191DC8-B8C4-FB55-6604-96658F01C87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85381277"/>
                  </p:ext>
                </p:extLst>
              </p:nvPr>
            </p:nvGraphicFramePr>
            <p:xfrm>
              <a:off x="5394721" y="2960638"/>
              <a:ext cx="3008136" cy="1028700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1504068">
                      <a:extLst>
                        <a:ext uri="{9D8B030D-6E8A-4147-A177-3AD203B41FA5}">
                          <a16:colId xmlns:a16="http://schemas.microsoft.com/office/drawing/2014/main" val="295786645"/>
                        </a:ext>
                      </a:extLst>
                    </a:gridCol>
                    <a:gridCol w="1504068">
                      <a:extLst>
                        <a:ext uri="{9D8B030D-6E8A-4147-A177-3AD203B41FA5}">
                          <a16:colId xmlns:a16="http://schemas.microsoft.com/office/drawing/2014/main" val="2270564784"/>
                        </a:ext>
                      </a:extLst>
                    </a:gridCol>
                  </a:tblGrid>
                  <a:tr h="182880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300"/>
                            </a:spcAft>
                          </a:pPr>
                          <a:r>
                            <a:rPr lang="en-US" sz="1200" b="1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a:t>Variable</a:t>
                          </a:r>
                          <a:endParaRPr lang="de-DE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300"/>
                            </a:spcAft>
                          </a:pPr>
                          <a:r>
                            <a:rPr lang="en-US" sz="1200" b="1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a:t>Value</a:t>
                          </a:r>
                          <a:endParaRPr lang="de-DE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37265387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300"/>
                            </a:spcAft>
                          </a:pPr>
                          <a:r>
                            <a:rPr lang="en-US" sz="1200" b="1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a:t>Identifier</a:t>
                          </a:r>
                          <a:endParaRPr lang="de-DE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F2F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300"/>
                            </a:spcAft>
                          </a:pPr>
                          <a:r>
                            <a:rPr lang="en-US" sz="12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a:t>Essen, Germany</a:t>
                          </a:r>
                          <a:endParaRPr lang="de-DE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F2F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59173668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300"/>
                            </a:spcAft>
                          </a:pPr>
                          <a:r>
                            <a:rPr lang="en-US" sz="1200" b="1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a:t>Latitude</a:t>
                          </a:r>
                          <a:endParaRPr lang="de-DE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0"/>
                          <a:stretch>
                            <a:fillRect l="-100810" t="-181081" r="-810" b="-22162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07605602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300"/>
                            </a:spcAft>
                          </a:pPr>
                          <a:r>
                            <a:rPr lang="en-US" sz="1200" b="1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a:t>Longitude</a:t>
                          </a:r>
                          <a:endParaRPr lang="de-DE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F2F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0"/>
                          <a:stretch>
                            <a:fillRect l="-100810" t="-288889" r="-810" b="-12777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3736340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300"/>
                            </a:spcAft>
                          </a:pPr>
                          <a:r>
                            <a:rPr lang="en-US" sz="1200" b="1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a:t>Elevation</a:t>
                          </a:r>
                          <a:endParaRPr lang="de-DE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0"/>
                          <a:stretch>
                            <a:fillRect l="-100810" t="-378378" r="-810" b="-2432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43229050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61" name="Gruppieren 60">
            <a:extLst>
              <a:ext uri="{FF2B5EF4-FFF2-40B4-BE49-F238E27FC236}">
                <a16:creationId xmlns:a16="http://schemas.microsoft.com/office/drawing/2014/main" id="{D8E8F597-E2A2-AC21-B167-864650935654}"/>
              </a:ext>
            </a:extLst>
          </p:cNvPr>
          <p:cNvGrpSpPr/>
          <p:nvPr/>
        </p:nvGrpSpPr>
        <p:grpSpPr>
          <a:xfrm>
            <a:off x="5632704" y="106814"/>
            <a:ext cx="1405130" cy="1028700"/>
            <a:chOff x="0" y="0"/>
            <a:chExt cx="5656810" cy="6263641"/>
          </a:xfrm>
        </p:grpSpPr>
        <p:sp>
          <p:nvSpPr>
            <p:cNvPr id="62" name="Rechteck 61">
              <a:extLst>
                <a:ext uri="{FF2B5EF4-FFF2-40B4-BE49-F238E27FC236}">
                  <a16:creationId xmlns:a16="http://schemas.microsoft.com/office/drawing/2014/main" id="{C06A6DD8-85AF-2DFB-5460-465859465494}"/>
                </a:ext>
              </a:extLst>
            </p:cNvPr>
            <p:cNvSpPr/>
            <p:nvPr/>
          </p:nvSpPr>
          <p:spPr>
            <a:xfrm>
              <a:off x="0" y="0"/>
              <a:ext cx="5656810" cy="6263641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 w="12700" cap="flat" cmpd="sng" algn="ctr">
              <a:solidFill>
                <a:srgbClr val="4472C4">
                  <a:shade val="15000"/>
                </a:srgbClr>
              </a:solidFill>
              <a:prstDash val="lgDashDot"/>
              <a:miter lim="800000"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2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endParaRPr>
            </a:p>
          </p:txBody>
        </p:sp>
        <p:sp>
          <p:nvSpPr>
            <p:cNvPr id="63" name="Rechteck 62">
              <a:extLst>
                <a:ext uri="{FF2B5EF4-FFF2-40B4-BE49-F238E27FC236}">
                  <a16:creationId xmlns:a16="http://schemas.microsoft.com/office/drawing/2014/main" id="{3F2C677B-63A6-DC81-3188-FECA8BDBA3CD}"/>
                </a:ext>
              </a:extLst>
            </p:cNvPr>
            <p:cNvSpPr/>
            <p:nvPr/>
          </p:nvSpPr>
          <p:spPr>
            <a:xfrm>
              <a:off x="45719" y="365761"/>
              <a:ext cx="3861263" cy="4655127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 w="12700" cap="flat" cmpd="sng" algn="ctr">
              <a:solidFill>
                <a:srgbClr val="4472C4">
                  <a:shade val="15000"/>
                </a:srgbClr>
              </a:solidFill>
              <a:prstDash val="lgDashDot"/>
              <a:miter lim="800000"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2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endParaRPr>
            </a:p>
          </p:txBody>
        </p:sp>
        <p:sp>
          <p:nvSpPr>
            <p:cNvPr id="64" name="Rechteck 63">
              <a:extLst>
                <a:ext uri="{FF2B5EF4-FFF2-40B4-BE49-F238E27FC236}">
                  <a16:creationId xmlns:a16="http://schemas.microsoft.com/office/drawing/2014/main" id="{FBCF24C5-9362-CC9E-CF32-F0B8C8482EFA}"/>
                </a:ext>
              </a:extLst>
            </p:cNvPr>
            <p:cNvSpPr/>
            <p:nvPr/>
          </p:nvSpPr>
          <p:spPr>
            <a:xfrm>
              <a:off x="87283" y="731521"/>
              <a:ext cx="2007524" cy="2992582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 w="12700" cap="flat" cmpd="sng" algn="ctr">
              <a:solidFill>
                <a:srgbClr val="4472C4">
                  <a:shade val="15000"/>
                </a:srgbClr>
              </a:solidFill>
              <a:prstDash val="lgDashDot"/>
              <a:miter lim="800000"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2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endParaRPr>
            </a:p>
          </p:txBody>
        </p:sp>
        <p:grpSp>
          <p:nvGrpSpPr>
            <p:cNvPr id="65" name="Gruppieren 64">
              <a:extLst>
                <a:ext uri="{FF2B5EF4-FFF2-40B4-BE49-F238E27FC236}">
                  <a16:creationId xmlns:a16="http://schemas.microsoft.com/office/drawing/2014/main" id="{BADE69BE-980E-560E-0C36-F414AC109F06}"/>
                </a:ext>
              </a:extLst>
            </p:cNvPr>
            <p:cNvGrpSpPr/>
            <p:nvPr/>
          </p:nvGrpSpPr>
          <p:grpSpPr>
            <a:xfrm>
              <a:off x="282632" y="1115488"/>
              <a:ext cx="5213466" cy="5075324"/>
              <a:chOff x="282632" y="1115488"/>
              <a:chExt cx="5213466" cy="5075324"/>
            </a:xfrm>
          </p:grpSpPr>
          <p:sp>
            <p:nvSpPr>
              <p:cNvPr id="66" name="Rechteck 65">
                <a:extLst>
                  <a:ext uri="{FF2B5EF4-FFF2-40B4-BE49-F238E27FC236}">
                    <a16:creationId xmlns:a16="http://schemas.microsoft.com/office/drawing/2014/main" id="{24164F70-A2E3-CFAE-218E-2A80BB8D56DF}"/>
                  </a:ext>
                </a:extLst>
              </p:cNvPr>
              <p:cNvSpPr/>
              <p:nvPr/>
            </p:nvSpPr>
            <p:spPr>
              <a:xfrm>
                <a:off x="4166060" y="1447801"/>
                <a:ext cx="1330038" cy="897773"/>
              </a:xfrm>
              <a:prstGeom prst="rect">
                <a:avLst/>
              </a:prstGeom>
              <a:solidFill>
                <a:srgbClr val="5B9BD5"/>
              </a:solidFill>
              <a:ln w="12700" cap="flat" cmpd="sng" algn="ctr">
                <a:solidFill>
                  <a:srgbClr val="4472C4">
                    <a:shade val="15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3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2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Times New Roman" panose="02020603050405020304" pitchFamily="18" charset="0"/>
                  <a:cs typeface="+mn-cs"/>
                </a:endParaRPr>
              </a:p>
            </p:txBody>
          </p:sp>
          <p:sp>
            <p:nvSpPr>
              <p:cNvPr id="67" name="Rechteck 66">
                <a:extLst>
                  <a:ext uri="{FF2B5EF4-FFF2-40B4-BE49-F238E27FC236}">
                    <a16:creationId xmlns:a16="http://schemas.microsoft.com/office/drawing/2014/main" id="{F274A470-A5EC-56BE-E52D-6C408A8A5D0F}"/>
                  </a:ext>
                </a:extLst>
              </p:cNvPr>
              <p:cNvSpPr/>
              <p:nvPr/>
            </p:nvSpPr>
            <p:spPr>
              <a:xfrm>
                <a:off x="2376745" y="5293041"/>
                <a:ext cx="1330038" cy="897771"/>
              </a:xfrm>
              <a:prstGeom prst="rect">
                <a:avLst/>
              </a:prstGeom>
              <a:solidFill>
                <a:srgbClr val="FF717B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3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2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Times New Roman" panose="02020603050405020304" pitchFamily="18" charset="0"/>
                  <a:cs typeface="+mn-cs"/>
                </a:endParaRPr>
              </a:p>
            </p:txBody>
          </p:sp>
          <p:grpSp>
            <p:nvGrpSpPr>
              <p:cNvPr id="70" name="Gruppieren 69">
                <a:extLst>
                  <a:ext uri="{FF2B5EF4-FFF2-40B4-BE49-F238E27FC236}">
                    <a16:creationId xmlns:a16="http://schemas.microsoft.com/office/drawing/2014/main" id="{56B8C632-90ED-5A83-5B67-05124B9E5613}"/>
                  </a:ext>
                </a:extLst>
              </p:cNvPr>
              <p:cNvGrpSpPr/>
              <p:nvPr/>
            </p:nvGrpSpPr>
            <p:grpSpPr>
              <a:xfrm>
                <a:off x="282632" y="1115488"/>
                <a:ext cx="3424151" cy="3793578"/>
                <a:chOff x="282632" y="1115488"/>
                <a:chExt cx="3424151" cy="3793578"/>
              </a:xfrm>
            </p:grpSpPr>
            <p:sp>
              <p:nvSpPr>
                <p:cNvPr id="71" name="Rechteck 70">
                  <a:extLst>
                    <a:ext uri="{FF2B5EF4-FFF2-40B4-BE49-F238E27FC236}">
                      <a16:creationId xmlns:a16="http://schemas.microsoft.com/office/drawing/2014/main" id="{66FE9EDD-958B-EC0E-A428-80B84F8D8C7D}"/>
                    </a:ext>
                  </a:extLst>
                </p:cNvPr>
                <p:cNvSpPr/>
                <p:nvPr/>
              </p:nvSpPr>
              <p:spPr>
                <a:xfrm>
                  <a:off x="1482090" y="4011295"/>
                  <a:ext cx="1330036" cy="897771"/>
                </a:xfrm>
                <a:prstGeom prst="rect">
                  <a:avLst/>
                </a:prstGeom>
                <a:solidFill>
                  <a:srgbClr val="B482DA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3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e-DE" sz="12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Times New Roman" panose="02020603050405020304" pitchFamily="18" charset="0"/>
                    <a:cs typeface="+mn-cs"/>
                  </a:endParaRPr>
                </a:p>
              </p:txBody>
            </p:sp>
            <p:sp>
              <p:nvSpPr>
                <p:cNvPr id="72" name="Rechteck 71">
                  <a:extLst>
                    <a:ext uri="{FF2B5EF4-FFF2-40B4-BE49-F238E27FC236}">
                      <a16:creationId xmlns:a16="http://schemas.microsoft.com/office/drawing/2014/main" id="{C6B7D4BF-60B3-840B-1D6D-56D338C8EE06}"/>
                    </a:ext>
                  </a:extLst>
                </p:cNvPr>
                <p:cNvSpPr/>
                <p:nvPr/>
              </p:nvSpPr>
              <p:spPr>
                <a:xfrm>
                  <a:off x="2376745" y="2729549"/>
                  <a:ext cx="1330038" cy="897771"/>
                </a:xfrm>
                <a:prstGeom prst="rect">
                  <a:avLst/>
                </a:prstGeom>
                <a:solidFill>
                  <a:srgbClr val="92D050"/>
                </a:solidFill>
                <a:ln w="12700" cap="flat" cmpd="sng" algn="ctr">
                  <a:solidFill>
                    <a:srgbClr val="4472C4">
                      <a:shade val="15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3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e-DE" sz="12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Times New Roman" panose="02020603050405020304" pitchFamily="18" charset="0"/>
                    <a:cs typeface="+mn-cs"/>
                  </a:endParaRPr>
                </a:p>
              </p:txBody>
            </p:sp>
            <p:grpSp>
              <p:nvGrpSpPr>
                <p:cNvPr id="73" name="Gruppieren 72">
                  <a:extLst>
                    <a:ext uri="{FF2B5EF4-FFF2-40B4-BE49-F238E27FC236}">
                      <a16:creationId xmlns:a16="http://schemas.microsoft.com/office/drawing/2014/main" id="{D9903546-F331-4F01-8F12-CD1F3FA9EFAD}"/>
                    </a:ext>
                  </a:extLst>
                </p:cNvPr>
                <p:cNvGrpSpPr/>
                <p:nvPr/>
              </p:nvGrpSpPr>
              <p:grpSpPr>
                <a:xfrm>
                  <a:off x="282632" y="1115488"/>
                  <a:ext cx="1634838" cy="2511832"/>
                  <a:chOff x="282632" y="1115488"/>
                  <a:chExt cx="1634837" cy="2511832"/>
                </a:xfrm>
              </p:grpSpPr>
              <p:sp>
                <p:nvSpPr>
                  <p:cNvPr id="78" name="Rechteck 77">
                    <a:extLst>
                      <a:ext uri="{FF2B5EF4-FFF2-40B4-BE49-F238E27FC236}">
                        <a16:creationId xmlns:a16="http://schemas.microsoft.com/office/drawing/2014/main" id="{E726ABFB-E77E-9DB8-D75E-17A7272FFEC5}"/>
                      </a:ext>
                    </a:extLst>
                  </p:cNvPr>
                  <p:cNvSpPr/>
                  <p:nvPr/>
                </p:nvSpPr>
                <p:spPr>
                  <a:xfrm>
                    <a:off x="587432" y="2729549"/>
                    <a:ext cx="1330037" cy="897771"/>
                  </a:xfrm>
                  <a:prstGeom prst="rect">
                    <a:avLst/>
                  </a:prstGeom>
                  <a:solidFill>
                    <a:srgbClr val="ED7D31"/>
                  </a:solidFill>
                  <a:ln w="127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3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de-DE" sz="1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ysClr val="window" lastClr="FFFFFF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Times New Roman" panose="02020603050405020304" pitchFamily="18" charset="0"/>
                      <a:cs typeface="+mn-cs"/>
                    </a:endParaRPr>
                  </a:p>
                </p:txBody>
              </p:sp>
              <p:grpSp>
                <p:nvGrpSpPr>
                  <p:cNvPr id="82" name="Gruppieren 81">
                    <a:extLst>
                      <a:ext uri="{FF2B5EF4-FFF2-40B4-BE49-F238E27FC236}">
                        <a16:creationId xmlns:a16="http://schemas.microsoft.com/office/drawing/2014/main" id="{016D1D0F-52EE-6850-F040-F52DB05B91FC}"/>
                      </a:ext>
                    </a:extLst>
                  </p:cNvPr>
                  <p:cNvGrpSpPr/>
                  <p:nvPr/>
                </p:nvGrpSpPr>
                <p:grpSpPr>
                  <a:xfrm>
                    <a:off x="282632" y="1115488"/>
                    <a:ext cx="1634837" cy="1202570"/>
                    <a:chOff x="282632" y="1115489"/>
                    <a:chExt cx="1634837" cy="1202572"/>
                  </a:xfrm>
                  <a:solidFill>
                    <a:srgbClr val="E7E6E6">
                      <a:lumMod val="90000"/>
                    </a:srgbClr>
                  </a:solidFill>
                </p:grpSpPr>
                <p:sp>
                  <p:nvSpPr>
                    <p:cNvPr id="84" name="Rechteck 83">
                      <a:extLst>
                        <a:ext uri="{FF2B5EF4-FFF2-40B4-BE49-F238E27FC236}">
                          <a16:creationId xmlns:a16="http://schemas.microsoft.com/office/drawing/2014/main" id="{5E440F6C-7644-5D6D-79E9-302FBD30F4C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2632" y="1115489"/>
                      <a:ext cx="1330037" cy="897772"/>
                    </a:xfrm>
                    <a:prstGeom prst="rect">
                      <a:avLst/>
                    </a:prstGeom>
                    <a:grpFill/>
                    <a:ln w="12700" cap="flat" cmpd="sng" algn="ctr">
                      <a:solidFill>
                        <a:sysClr val="windowText" lastClr="000000"/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DE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ysClr val="window" lastClr="FFFFFF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85" name="Rechteck 84">
                      <a:extLst>
                        <a:ext uri="{FF2B5EF4-FFF2-40B4-BE49-F238E27FC236}">
                          <a16:creationId xmlns:a16="http://schemas.microsoft.com/office/drawing/2014/main" id="{C9D36D5A-0B4A-E94C-B217-27BC9D98574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35032" y="1267889"/>
                      <a:ext cx="1330037" cy="897772"/>
                    </a:xfrm>
                    <a:prstGeom prst="rect">
                      <a:avLst/>
                    </a:prstGeom>
                    <a:grpFill/>
                    <a:ln w="12700" cap="flat" cmpd="sng" algn="ctr">
                      <a:solidFill>
                        <a:sysClr val="windowText" lastClr="000000"/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DE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ysClr val="window" lastClr="FFFFFF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86" name="Rechteck 85">
                      <a:extLst>
                        <a:ext uri="{FF2B5EF4-FFF2-40B4-BE49-F238E27FC236}">
                          <a16:creationId xmlns:a16="http://schemas.microsoft.com/office/drawing/2014/main" id="{9B10A15B-B86E-0E41-D1F6-B48CAF23526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7432" y="1420289"/>
                      <a:ext cx="1330037" cy="897772"/>
                    </a:xfrm>
                    <a:prstGeom prst="rect">
                      <a:avLst/>
                    </a:prstGeom>
                    <a:grpFill/>
                    <a:ln w="12700" cap="flat" cmpd="sng" algn="ctr">
                      <a:solidFill>
                        <a:sysClr val="windowText" lastClr="000000"/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DE" sz="12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ysClr val="window" lastClr="FFFFFF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+mn-cs"/>
                      </a:endParaRPr>
                    </a:p>
                  </p:txBody>
                </p:sp>
              </p:grpSp>
            </p:grpSp>
          </p:grpSp>
        </p:grpSp>
      </p:grpSp>
    </p:spTree>
    <p:extLst>
      <p:ext uri="{BB962C8B-B14F-4D97-AF65-F5344CB8AC3E}">
        <p14:creationId xmlns:p14="http://schemas.microsoft.com/office/powerpoint/2010/main" val="6349944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26C0CB-EB69-AF6C-6E45-9A9A22B89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Demand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B0279C1-24D0-6D22-7C36-719A3BC0DB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8569" b="12202"/>
          <a:stretch/>
        </p:blipFill>
        <p:spPr>
          <a:xfrm>
            <a:off x="311700" y="1124660"/>
            <a:ext cx="2428240" cy="2033905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BFD3A4CF-7DF6-BB3A-611E-1A1B0DF4A24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7707" b="12202"/>
          <a:stretch/>
        </p:blipFill>
        <p:spPr>
          <a:xfrm>
            <a:off x="311700" y="2516842"/>
            <a:ext cx="2428240" cy="207010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3726F116-65BF-F22F-B362-9861C614AF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2916" y="1345471"/>
            <a:ext cx="3599815" cy="2811145"/>
          </a:xfrm>
          <a:prstGeom prst="rect">
            <a:avLst/>
          </a:prstGeom>
        </p:spPr>
      </p:pic>
      <p:sp>
        <p:nvSpPr>
          <p:cNvPr id="7" name="Pfeil: nach rechts 6">
            <a:extLst>
              <a:ext uri="{FF2B5EF4-FFF2-40B4-BE49-F238E27FC236}">
                <a16:creationId xmlns:a16="http://schemas.microsoft.com/office/drawing/2014/main" id="{17BB7DF2-B981-8EC5-C260-936663E0BBDD}"/>
              </a:ext>
            </a:extLst>
          </p:cNvPr>
          <p:cNvSpPr/>
          <p:nvPr/>
        </p:nvSpPr>
        <p:spPr>
          <a:xfrm>
            <a:off x="3119718" y="2516842"/>
            <a:ext cx="1559859" cy="64172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Digitalization</a:t>
            </a:r>
            <a:endParaRPr lang="de-DE" dirty="0"/>
          </a:p>
        </p:txBody>
      </p:sp>
      <p:pic>
        <p:nvPicPr>
          <p:cNvPr id="8" name="Grafik 7" descr="Ein Bild, das Schrift, Grafiken, Logo, Text enthält.&#10;&#10;Automatisch generierte Beschreibung">
            <a:extLst>
              <a:ext uri="{FF2B5EF4-FFF2-40B4-BE49-F238E27FC236}">
                <a16:creationId xmlns:a16="http://schemas.microsoft.com/office/drawing/2014/main" id="{91412906-94FD-5039-CBA9-B44266E6AD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47437" y="899714"/>
            <a:ext cx="1062094" cy="236021"/>
          </a:xfrm>
          <a:prstGeom prst="rect">
            <a:avLst/>
          </a:prstGeom>
        </p:spPr>
      </p:pic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F6D7EB06-D418-0D8B-9F95-EA87CC8E3760}"/>
              </a:ext>
            </a:extLst>
          </p:cNvPr>
          <p:cNvGrpSpPr/>
          <p:nvPr/>
        </p:nvGrpSpPr>
        <p:grpSpPr>
          <a:xfrm>
            <a:off x="5632704" y="106814"/>
            <a:ext cx="1405130" cy="1028700"/>
            <a:chOff x="0" y="0"/>
            <a:chExt cx="5656810" cy="6263641"/>
          </a:xfrm>
        </p:grpSpPr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9E74143B-D833-3D18-338B-F0546ECFFD13}"/>
                </a:ext>
              </a:extLst>
            </p:cNvPr>
            <p:cNvSpPr/>
            <p:nvPr/>
          </p:nvSpPr>
          <p:spPr>
            <a:xfrm>
              <a:off x="0" y="0"/>
              <a:ext cx="5656810" cy="6263641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 w="12700" cap="flat" cmpd="sng" algn="ctr">
              <a:solidFill>
                <a:srgbClr val="4472C4">
                  <a:shade val="15000"/>
                </a:srgbClr>
              </a:solidFill>
              <a:prstDash val="lgDashDot"/>
              <a:miter lim="800000"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2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endParaRPr>
            </a:p>
          </p:txBody>
        </p:sp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BD140190-0691-E309-E055-832996C74FB9}"/>
                </a:ext>
              </a:extLst>
            </p:cNvPr>
            <p:cNvSpPr/>
            <p:nvPr/>
          </p:nvSpPr>
          <p:spPr>
            <a:xfrm>
              <a:off x="45719" y="365761"/>
              <a:ext cx="3861263" cy="4655127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 w="12700" cap="flat" cmpd="sng" algn="ctr">
              <a:solidFill>
                <a:srgbClr val="4472C4">
                  <a:shade val="15000"/>
                </a:srgbClr>
              </a:solidFill>
              <a:prstDash val="lgDashDot"/>
              <a:miter lim="800000"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2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endParaRPr>
            </a:p>
          </p:txBody>
        </p:sp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85D60ABA-8A9F-F592-430A-62CEB94A931F}"/>
                </a:ext>
              </a:extLst>
            </p:cNvPr>
            <p:cNvSpPr/>
            <p:nvPr/>
          </p:nvSpPr>
          <p:spPr>
            <a:xfrm>
              <a:off x="87283" y="731521"/>
              <a:ext cx="2007524" cy="2992582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 w="12700" cap="flat" cmpd="sng" algn="ctr">
              <a:solidFill>
                <a:srgbClr val="4472C4">
                  <a:shade val="15000"/>
                </a:srgbClr>
              </a:solidFill>
              <a:prstDash val="lgDashDot"/>
              <a:miter lim="800000"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2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endParaRPr>
            </a:p>
          </p:txBody>
        </p:sp>
        <p:grpSp>
          <p:nvGrpSpPr>
            <p:cNvPr id="14" name="Gruppieren 13">
              <a:extLst>
                <a:ext uri="{FF2B5EF4-FFF2-40B4-BE49-F238E27FC236}">
                  <a16:creationId xmlns:a16="http://schemas.microsoft.com/office/drawing/2014/main" id="{7EDC512A-13EB-3802-FADB-54F32A2B7085}"/>
                </a:ext>
              </a:extLst>
            </p:cNvPr>
            <p:cNvGrpSpPr/>
            <p:nvPr/>
          </p:nvGrpSpPr>
          <p:grpSpPr>
            <a:xfrm>
              <a:off x="282632" y="1115488"/>
              <a:ext cx="5213466" cy="5075324"/>
              <a:chOff x="282632" y="1115488"/>
              <a:chExt cx="5213466" cy="5075324"/>
            </a:xfrm>
          </p:grpSpPr>
          <p:sp>
            <p:nvSpPr>
              <p:cNvPr id="15" name="Rechteck 14">
                <a:extLst>
                  <a:ext uri="{FF2B5EF4-FFF2-40B4-BE49-F238E27FC236}">
                    <a16:creationId xmlns:a16="http://schemas.microsoft.com/office/drawing/2014/main" id="{57881C15-916E-3ED0-F761-85D9739BB1DE}"/>
                  </a:ext>
                </a:extLst>
              </p:cNvPr>
              <p:cNvSpPr/>
              <p:nvPr/>
            </p:nvSpPr>
            <p:spPr>
              <a:xfrm>
                <a:off x="4166060" y="1447801"/>
                <a:ext cx="1330038" cy="897773"/>
              </a:xfrm>
              <a:prstGeom prst="rect">
                <a:avLst/>
              </a:prstGeom>
              <a:solidFill>
                <a:srgbClr val="5B9BD5"/>
              </a:solidFill>
              <a:ln w="12700" cap="flat" cmpd="sng" algn="ctr">
                <a:solidFill>
                  <a:srgbClr val="4472C4">
                    <a:shade val="15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3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2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Times New Roman" panose="02020603050405020304" pitchFamily="18" charset="0"/>
                  <a:cs typeface="+mn-cs"/>
                </a:endParaRPr>
              </a:p>
            </p:txBody>
          </p:sp>
          <p:sp>
            <p:nvSpPr>
              <p:cNvPr id="16" name="Rechteck 15">
                <a:extLst>
                  <a:ext uri="{FF2B5EF4-FFF2-40B4-BE49-F238E27FC236}">
                    <a16:creationId xmlns:a16="http://schemas.microsoft.com/office/drawing/2014/main" id="{EA50C0EE-7C61-31A6-AC76-B64789DB454E}"/>
                  </a:ext>
                </a:extLst>
              </p:cNvPr>
              <p:cNvSpPr/>
              <p:nvPr/>
            </p:nvSpPr>
            <p:spPr>
              <a:xfrm>
                <a:off x="2376745" y="5293041"/>
                <a:ext cx="1330038" cy="897771"/>
              </a:xfrm>
              <a:prstGeom prst="rect">
                <a:avLst/>
              </a:prstGeom>
              <a:solidFill>
                <a:srgbClr val="FF717B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3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2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Times New Roman" panose="02020603050405020304" pitchFamily="18" charset="0"/>
                  <a:cs typeface="+mn-cs"/>
                </a:endParaRPr>
              </a:p>
            </p:txBody>
          </p:sp>
          <p:grpSp>
            <p:nvGrpSpPr>
              <p:cNvPr id="17" name="Gruppieren 16">
                <a:extLst>
                  <a:ext uri="{FF2B5EF4-FFF2-40B4-BE49-F238E27FC236}">
                    <a16:creationId xmlns:a16="http://schemas.microsoft.com/office/drawing/2014/main" id="{1FE0B8A1-D9CE-203F-10D7-5143E7C9EDB3}"/>
                  </a:ext>
                </a:extLst>
              </p:cNvPr>
              <p:cNvGrpSpPr/>
              <p:nvPr/>
            </p:nvGrpSpPr>
            <p:grpSpPr>
              <a:xfrm>
                <a:off x="282632" y="1115488"/>
                <a:ext cx="3424151" cy="3793578"/>
                <a:chOff x="282632" y="1115488"/>
                <a:chExt cx="3424151" cy="3793578"/>
              </a:xfrm>
            </p:grpSpPr>
            <p:sp>
              <p:nvSpPr>
                <p:cNvPr id="18" name="Rechteck 17">
                  <a:extLst>
                    <a:ext uri="{FF2B5EF4-FFF2-40B4-BE49-F238E27FC236}">
                      <a16:creationId xmlns:a16="http://schemas.microsoft.com/office/drawing/2014/main" id="{B6F03832-D8A4-7ABF-C002-AB382221BD15}"/>
                    </a:ext>
                  </a:extLst>
                </p:cNvPr>
                <p:cNvSpPr/>
                <p:nvPr/>
              </p:nvSpPr>
              <p:spPr>
                <a:xfrm>
                  <a:off x="1482090" y="4011295"/>
                  <a:ext cx="1330036" cy="897771"/>
                </a:xfrm>
                <a:prstGeom prst="rect">
                  <a:avLst/>
                </a:prstGeom>
                <a:solidFill>
                  <a:srgbClr val="B482DA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3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e-DE" sz="12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Times New Roman" panose="02020603050405020304" pitchFamily="18" charset="0"/>
                    <a:cs typeface="+mn-cs"/>
                  </a:endParaRPr>
                </a:p>
              </p:txBody>
            </p:sp>
            <p:sp>
              <p:nvSpPr>
                <p:cNvPr id="19" name="Rechteck 18">
                  <a:extLst>
                    <a:ext uri="{FF2B5EF4-FFF2-40B4-BE49-F238E27FC236}">
                      <a16:creationId xmlns:a16="http://schemas.microsoft.com/office/drawing/2014/main" id="{69604CDE-8E48-64D7-148C-9134967C8CEF}"/>
                    </a:ext>
                  </a:extLst>
                </p:cNvPr>
                <p:cNvSpPr/>
                <p:nvPr/>
              </p:nvSpPr>
              <p:spPr>
                <a:xfrm>
                  <a:off x="2376745" y="2729549"/>
                  <a:ext cx="1330038" cy="897771"/>
                </a:xfrm>
                <a:prstGeom prst="rect">
                  <a:avLst/>
                </a:prstGeom>
                <a:solidFill>
                  <a:srgbClr val="92D050"/>
                </a:solidFill>
                <a:ln w="12700" cap="flat" cmpd="sng" algn="ctr">
                  <a:solidFill>
                    <a:srgbClr val="4472C4">
                      <a:shade val="15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3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e-DE" sz="12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Times New Roman" panose="02020603050405020304" pitchFamily="18" charset="0"/>
                    <a:cs typeface="+mn-cs"/>
                  </a:endParaRPr>
                </a:p>
              </p:txBody>
            </p:sp>
            <p:grpSp>
              <p:nvGrpSpPr>
                <p:cNvPr id="20" name="Gruppieren 19">
                  <a:extLst>
                    <a:ext uri="{FF2B5EF4-FFF2-40B4-BE49-F238E27FC236}">
                      <a16:creationId xmlns:a16="http://schemas.microsoft.com/office/drawing/2014/main" id="{9F65D343-3304-6B55-1ACA-784BFF53249B}"/>
                    </a:ext>
                  </a:extLst>
                </p:cNvPr>
                <p:cNvGrpSpPr/>
                <p:nvPr/>
              </p:nvGrpSpPr>
              <p:grpSpPr>
                <a:xfrm>
                  <a:off x="282632" y="1115488"/>
                  <a:ext cx="1634838" cy="2511832"/>
                  <a:chOff x="282632" y="1115488"/>
                  <a:chExt cx="1634837" cy="2511832"/>
                </a:xfrm>
              </p:grpSpPr>
              <p:sp>
                <p:nvSpPr>
                  <p:cNvPr id="21" name="Rechteck 20">
                    <a:extLst>
                      <a:ext uri="{FF2B5EF4-FFF2-40B4-BE49-F238E27FC236}">
                        <a16:creationId xmlns:a16="http://schemas.microsoft.com/office/drawing/2014/main" id="{9856A699-D908-558E-5BA2-82097BE76B54}"/>
                      </a:ext>
                    </a:extLst>
                  </p:cNvPr>
                  <p:cNvSpPr/>
                  <p:nvPr/>
                </p:nvSpPr>
                <p:spPr>
                  <a:xfrm>
                    <a:off x="587432" y="2729549"/>
                    <a:ext cx="1330037" cy="897771"/>
                  </a:xfrm>
                  <a:prstGeom prst="rect">
                    <a:avLst/>
                  </a:prstGeom>
                  <a:solidFill>
                    <a:srgbClr val="ED7D31"/>
                  </a:solidFill>
                  <a:ln w="127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3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de-DE" sz="1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ysClr val="window" lastClr="FFFFFF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Times New Roman" panose="02020603050405020304" pitchFamily="18" charset="0"/>
                      <a:cs typeface="+mn-cs"/>
                    </a:endParaRPr>
                  </a:p>
                </p:txBody>
              </p:sp>
              <p:grpSp>
                <p:nvGrpSpPr>
                  <p:cNvPr id="22" name="Gruppieren 21">
                    <a:extLst>
                      <a:ext uri="{FF2B5EF4-FFF2-40B4-BE49-F238E27FC236}">
                        <a16:creationId xmlns:a16="http://schemas.microsoft.com/office/drawing/2014/main" id="{B9770434-5F4A-10B7-C393-EA23BC435D54}"/>
                      </a:ext>
                    </a:extLst>
                  </p:cNvPr>
                  <p:cNvGrpSpPr/>
                  <p:nvPr/>
                </p:nvGrpSpPr>
                <p:grpSpPr>
                  <a:xfrm>
                    <a:off x="282632" y="1115488"/>
                    <a:ext cx="1634837" cy="1202570"/>
                    <a:chOff x="282632" y="1115489"/>
                    <a:chExt cx="1634837" cy="1202572"/>
                  </a:xfrm>
                  <a:solidFill>
                    <a:srgbClr val="E7E6E6">
                      <a:lumMod val="90000"/>
                    </a:srgbClr>
                  </a:solidFill>
                </p:grpSpPr>
                <p:sp>
                  <p:nvSpPr>
                    <p:cNvPr id="23" name="Rechteck 22">
                      <a:extLst>
                        <a:ext uri="{FF2B5EF4-FFF2-40B4-BE49-F238E27FC236}">
                          <a16:creationId xmlns:a16="http://schemas.microsoft.com/office/drawing/2014/main" id="{9DF2FBDD-4B86-E929-A837-B322E38E68E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2632" y="1115489"/>
                      <a:ext cx="1330037" cy="897772"/>
                    </a:xfrm>
                    <a:prstGeom prst="rect">
                      <a:avLst/>
                    </a:prstGeom>
                    <a:grpFill/>
                    <a:ln w="12700" cap="flat" cmpd="sng" algn="ctr">
                      <a:solidFill>
                        <a:sysClr val="windowText" lastClr="000000"/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DE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ysClr val="window" lastClr="FFFFFF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4" name="Rechteck 23">
                      <a:extLst>
                        <a:ext uri="{FF2B5EF4-FFF2-40B4-BE49-F238E27FC236}">
                          <a16:creationId xmlns:a16="http://schemas.microsoft.com/office/drawing/2014/main" id="{50582332-A1F5-339A-69EE-155F960DC37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35032" y="1267889"/>
                      <a:ext cx="1330037" cy="897772"/>
                    </a:xfrm>
                    <a:prstGeom prst="rect">
                      <a:avLst/>
                    </a:prstGeom>
                    <a:grpFill/>
                    <a:ln w="12700" cap="flat" cmpd="sng" algn="ctr">
                      <a:solidFill>
                        <a:sysClr val="windowText" lastClr="000000"/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DE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ysClr val="window" lastClr="FFFFFF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5" name="Rechteck 24">
                      <a:extLst>
                        <a:ext uri="{FF2B5EF4-FFF2-40B4-BE49-F238E27FC236}">
                          <a16:creationId xmlns:a16="http://schemas.microsoft.com/office/drawing/2014/main" id="{2B82C1F6-33C8-7AC6-8EA6-5055B9F124F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7432" y="1420289"/>
                      <a:ext cx="1330037" cy="897772"/>
                    </a:xfrm>
                    <a:prstGeom prst="rect">
                      <a:avLst/>
                    </a:prstGeom>
                    <a:grpFill/>
                    <a:ln w="12700" cap="flat" cmpd="sng" algn="ctr">
                      <a:solidFill>
                        <a:sysClr val="windowText" lastClr="000000"/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DE" sz="12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ysClr val="window" lastClr="FFFFFF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+mn-cs"/>
                      </a:endParaRPr>
                    </a:p>
                  </p:txBody>
                </p:sp>
              </p:grpSp>
            </p:grpSp>
          </p:grpSp>
        </p:grpSp>
      </p:grpSp>
      <p:sp>
        <p:nvSpPr>
          <p:cNvPr id="26" name="Rechteck 25">
            <a:extLst>
              <a:ext uri="{FF2B5EF4-FFF2-40B4-BE49-F238E27FC236}">
                <a16:creationId xmlns:a16="http://schemas.microsoft.com/office/drawing/2014/main" id="{F0C83737-48C3-DD1F-8988-0B97A16C6568}"/>
              </a:ext>
            </a:extLst>
          </p:cNvPr>
          <p:cNvSpPr/>
          <p:nvPr/>
        </p:nvSpPr>
        <p:spPr>
          <a:xfrm>
            <a:off x="6603183" y="290015"/>
            <a:ext cx="472506" cy="2650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9769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8CE245C-4FE0-00F9-609E-8139EB1D9E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Panel Model</a:t>
            </a:r>
          </a:p>
        </p:txBody>
      </p:sp>
      <p:grpSp>
        <p:nvGrpSpPr>
          <p:cNvPr id="39" name="Zeichenbereich 2">
            <a:extLst>
              <a:ext uri="{FF2B5EF4-FFF2-40B4-BE49-F238E27FC236}">
                <a16:creationId xmlns:a16="http://schemas.microsoft.com/office/drawing/2014/main" id="{8B8BF068-A60F-338C-7C98-EB453A7B7910}"/>
              </a:ext>
            </a:extLst>
          </p:cNvPr>
          <p:cNvGrpSpPr/>
          <p:nvPr/>
        </p:nvGrpSpPr>
        <p:grpSpPr>
          <a:xfrm>
            <a:off x="311700" y="1222375"/>
            <a:ext cx="5400040" cy="2698750"/>
            <a:chOff x="0" y="0"/>
            <a:chExt cx="5400040" cy="2698750"/>
          </a:xfrm>
        </p:grpSpPr>
        <p:sp>
          <p:nvSpPr>
            <p:cNvPr id="40" name="Rechteck 39">
              <a:extLst>
                <a:ext uri="{FF2B5EF4-FFF2-40B4-BE49-F238E27FC236}">
                  <a16:creationId xmlns:a16="http://schemas.microsoft.com/office/drawing/2014/main" id="{2CAF851C-99E0-B5F7-DE53-8EE6285CECCC}"/>
                </a:ext>
              </a:extLst>
            </p:cNvPr>
            <p:cNvSpPr/>
            <p:nvPr/>
          </p:nvSpPr>
          <p:spPr>
            <a:xfrm>
              <a:off x="0" y="0"/>
              <a:ext cx="5400040" cy="2698750"/>
            </a:xfrm>
            <a:prstGeom prst="rect">
              <a:avLst/>
            </a:prstGeom>
            <a:solidFill>
              <a:prstClr val="white"/>
            </a:solidFill>
          </p:spPr>
          <p:txBody>
            <a:bodyPr/>
            <a:lstStyle/>
            <a:p>
              <a:endParaRPr lang="de-DE"/>
            </a:p>
          </p:txBody>
        </p:sp>
        <p:grpSp>
          <p:nvGrpSpPr>
            <p:cNvPr id="41" name="Gruppieren 40">
              <a:extLst>
                <a:ext uri="{FF2B5EF4-FFF2-40B4-BE49-F238E27FC236}">
                  <a16:creationId xmlns:a16="http://schemas.microsoft.com/office/drawing/2014/main" id="{9B060D8D-0439-8DAA-7EFA-7DA023637D3B}"/>
                </a:ext>
              </a:extLst>
            </p:cNvPr>
            <p:cNvGrpSpPr/>
            <p:nvPr/>
          </p:nvGrpSpPr>
          <p:grpSpPr>
            <a:xfrm>
              <a:off x="0" y="34775"/>
              <a:ext cx="2025915" cy="2628028"/>
              <a:chOff x="0" y="59164"/>
              <a:chExt cx="3446736" cy="4471124"/>
            </a:xfrm>
          </p:grpSpPr>
          <p:sp>
            <p:nvSpPr>
              <p:cNvPr id="60" name="Rechteck 59">
                <a:extLst>
                  <a:ext uri="{FF2B5EF4-FFF2-40B4-BE49-F238E27FC236}">
                    <a16:creationId xmlns:a16="http://schemas.microsoft.com/office/drawing/2014/main" id="{777F4049-72AE-C059-A438-C89D819D4303}"/>
                  </a:ext>
                </a:extLst>
              </p:cNvPr>
              <p:cNvSpPr/>
              <p:nvPr/>
            </p:nvSpPr>
            <p:spPr>
              <a:xfrm rot="11416364">
                <a:off x="1263663" y="1182937"/>
                <a:ext cx="2183073" cy="1402399"/>
              </a:xfrm>
              <a:prstGeom prst="rect">
                <a:avLst/>
              </a:prstGeom>
              <a:solidFill>
                <a:srgbClr val="44546A">
                  <a:lumMod val="75000"/>
                  <a:lumOff val="25000"/>
                </a:srgbClr>
              </a:solidFill>
              <a:ln w="12700" cap="flat" cmpd="sng" algn="ctr">
                <a:solidFill>
                  <a:srgbClr val="4472C4">
                    <a:shade val="15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61" name="Gerade Verbindung mit Pfeil 60">
                <a:extLst>
                  <a:ext uri="{FF2B5EF4-FFF2-40B4-BE49-F238E27FC236}">
                    <a16:creationId xmlns:a16="http://schemas.microsoft.com/office/drawing/2014/main" id="{89FFFFE9-1B4B-9877-FE36-27BB3E016C5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109299" y="1868136"/>
                <a:ext cx="252800" cy="1328662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FF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62" name="Gerader Verbinder 61">
                <a:extLst>
                  <a:ext uri="{FF2B5EF4-FFF2-40B4-BE49-F238E27FC236}">
                    <a16:creationId xmlns:a16="http://schemas.microsoft.com/office/drawing/2014/main" id="{C11F5771-E49A-2E54-65F8-3C17559BB32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55199" y="416619"/>
                <a:ext cx="0" cy="3419455"/>
              </a:xfrm>
              <a:prstGeom prst="line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dash"/>
                <a:miter lim="800000"/>
              </a:ln>
              <a:effectLst/>
            </p:spPr>
          </p:cxnSp>
          <p:grpSp>
            <p:nvGrpSpPr>
              <p:cNvPr id="63" name="Gruppieren 62">
                <a:extLst>
                  <a:ext uri="{FF2B5EF4-FFF2-40B4-BE49-F238E27FC236}">
                    <a16:creationId xmlns:a16="http://schemas.microsoft.com/office/drawing/2014/main" id="{0F60AD99-0ACC-DD6E-7872-3FCFE8775A1C}"/>
                  </a:ext>
                </a:extLst>
              </p:cNvPr>
              <p:cNvGrpSpPr/>
              <p:nvPr/>
            </p:nvGrpSpPr>
            <p:grpSpPr>
              <a:xfrm>
                <a:off x="1461481" y="967519"/>
                <a:ext cx="1801233" cy="1801235"/>
                <a:chOff x="1461480" y="967519"/>
                <a:chExt cx="1801234" cy="1801234"/>
              </a:xfrm>
            </p:grpSpPr>
            <p:sp>
              <p:nvSpPr>
                <p:cNvPr id="72" name="Bogen 71">
                  <a:extLst>
                    <a:ext uri="{FF2B5EF4-FFF2-40B4-BE49-F238E27FC236}">
                      <a16:creationId xmlns:a16="http://schemas.microsoft.com/office/drawing/2014/main" id="{E179A0BE-64DC-327C-F1A8-7401F203B01F}"/>
                    </a:ext>
                  </a:extLst>
                </p:cNvPr>
                <p:cNvSpPr/>
                <p:nvPr/>
              </p:nvSpPr>
              <p:spPr>
                <a:xfrm>
                  <a:off x="1461480" y="967519"/>
                  <a:ext cx="1801234" cy="1801234"/>
                </a:xfrm>
                <a:prstGeom prst="arc">
                  <a:avLst>
                    <a:gd name="adj1" fmla="val 16200000"/>
                    <a:gd name="adj2" fmla="val 6060340"/>
                  </a:avLst>
                </a:prstGeom>
                <a:noFill/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e-DE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73" name="Textfeld 38">
                      <a:extLst>
                        <a:ext uri="{FF2B5EF4-FFF2-40B4-BE49-F238E27FC236}">
                          <a16:creationId xmlns:a16="http://schemas.microsoft.com/office/drawing/2014/main" id="{9B92DBDF-572E-5FA2-B51A-B8D02597129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623644" y="1353392"/>
                      <a:ext cx="565018" cy="520724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 marL="0" marR="0" lvl="0" indent="0" algn="just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kumimoji="0" lang="en-US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r>
                              <a:rPr kumimoji="0" lang="en-US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𝜙</m:t>
                            </m:r>
                          </m:oMath>
                        </m:oMathPara>
                      </a14:m>
                      <a:endParaRPr kumimoji="0" lang="de-DE" sz="12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p:txBody>
                </p:sp>
              </mc:Choice>
              <mc:Fallback>
                <p:sp>
                  <p:nvSpPr>
                    <p:cNvPr id="73" name="Textfeld 38">
                      <a:extLst>
                        <a:ext uri="{FF2B5EF4-FFF2-40B4-BE49-F238E27FC236}">
                          <a16:creationId xmlns:a16="http://schemas.microsoft.com/office/drawing/2014/main" id="{9B92DBDF-572E-5FA2-B51A-B8D025971291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623644" y="1353392"/>
                      <a:ext cx="565018" cy="520724"/>
                    </a:xfrm>
                    <a:prstGeom prst="rect">
                      <a:avLst/>
                    </a:prstGeom>
                    <a:blipFill>
                      <a:blip r:embed="rId3"/>
                      <a:stretch>
                        <a:fillRect l="-10909" r="-30909" b="-24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de-DE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64" name="Textfeld 44">
                <a:extLst>
                  <a:ext uri="{FF2B5EF4-FFF2-40B4-BE49-F238E27FC236}">
                    <a16:creationId xmlns:a16="http://schemas.microsoft.com/office/drawing/2014/main" id="{1D7148BB-CE20-7C6D-AAF3-2DD67D3A1E91}"/>
                  </a:ext>
                </a:extLst>
              </p:cNvPr>
              <p:cNvSpPr txBox="1"/>
              <p:nvPr/>
            </p:nvSpPr>
            <p:spPr>
              <a:xfrm>
                <a:off x="2183374" y="59164"/>
                <a:ext cx="440270" cy="6946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just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3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N</a:t>
                </a:r>
                <a:endParaRPr kumimoji="0" lang="de-DE" sz="12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  <p:sp>
            <p:nvSpPr>
              <p:cNvPr id="65" name="Textfeld 45">
                <a:extLst>
                  <a:ext uri="{FF2B5EF4-FFF2-40B4-BE49-F238E27FC236}">
                    <a16:creationId xmlns:a16="http://schemas.microsoft.com/office/drawing/2014/main" id="{52582982-82BA-1AE0-A966-27297B48A491}"/>
                  </a:ext>
                </a:extLst>
              </p:cNvPr>
              <p:cNvSpPr txBox="1"/>
              <p:nvPr/>
            </p:nvSpPr>
            <p:spPr>
              <a:xfrm>
                <a:off x="2183374" y="3835629"/>
                <a:ext cx="661098" cy="6946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just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3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S</a:t>
                </a:r>
                <a:endParaRPr kumimoji="0" lang="de-DE" sz="12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  <p:sp>
            <p:nvSpPr>
              <p:cNvPr id="66" name="Textfeld 46">
                <a:extLst>
                  <a:ext uri="{FF2B5EF4-FFF2-40B4-BE49-F238E27FC236}">
                    <a16:creationId xmlns:a16="http://schemas.microsoft.com/office/drawing/2014/main" id="{2A542FAD-9E26-B328-BB37-0D2D35B104E1}"/>
                  </a:ext>
                </a:extLst>
              </p:cNvPr>
              <p:cNvSpPr txBox="1"/>
              <p:nvPr/>
            </p:nvSpPr>
            <p:spPr>
              <a:xfrm>
                <a:off x="0" y="1556490"/>
                <a:ext cx="762593" cy="6946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just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3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W</a:t>
                </a:r>
                <a:endParaRPr kumimoji="0" lang="de-DE" sz="12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  <p:grpSp>
            <p:nvGrpSpPr>
              <p:cNvPr id="67" name="Gruppieren 66">
                <a:extLst>
                  <a:ext uri="{FF2B5EF4-FFF2-40B4-BE49-F238E27FC236}">
                    <a16:creationId xmlns:a16="http://schemas.microsoft.com/office/drawing/2014/main" id="{1F5F5224-644D-F5F7-2E8A-AF34E2C6D39A}"/>
                  </a:ext>
                </a:extLst>
              </p:cNvPr>
              <p:cNvGrpSpPr/>
              <p:nvPr/>
            </p:nvGrpSpPr>
            <p:grpSpPr>
              <a:xfrm>
                <a:off x="480398" y="529452"/>
                <a:ext cx="2265811" cy="2033344"/>
                <a:chOff x="480398" y="529451"/>
                <a:chExt cx="2265810" cy="2033344"/>
              </a:xfrm>
            </p:grpSpPr>
            <p:cxnSp>
              <p:nvCxnSpPr>
                <p:cNvPr id="68" name="Gerade Verbindung mit Pfeil 67">
                  <a:extLst>
                    <a:ext uri="{FF2B5EF4-FFF2-40B4-BE49-F238E27FC236}">
                      <a16:creationId xmlns:a16="http://schemas.microsoft.com/office/drawing/2014/main" id="{6E60E80A-DE46-05A5-F567-18725214DD3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88071" y="1922429"/>
                  <a:ext cx="1774025" cy="0"/>
                </a:xfrm>
                <a:prstGeom prst="straightConnector1">
                  <a:avLst/>
                </a:prstGeom>
                <a:noFill/>
                <a:ln w="12700" cap="flat" cmpd="sng" algn="ctr">
                  <a:solidFill>
                    <a:srgbClr val="92D050"/>
                  </a:solidFill>
                  <a:prstDash val="solid"/>
                  <a:miter lim="800000"/>
                  <a:tailEnd type="triangle"/>
                </a:ln>
                <a:effectLst/>
              </p:spPr>
            </p:cxnSp>
            <p:cxnSp>
              <p:nvCxnSpPr>
                <p:cNvPr id="69" name="Gerade Verbindung mit Pfeil 68">
                  <a:extLst>
                    <a:ext uri="{FF2B5EF4-FFF2-40B4-BE49-F238E27FC236}">
                      <a16:creationId xmlns:a16="http://schemas.microsoft.com/office/drawing/2014/main" id="{A5DF5BEA-DE5C-92CC-A805-32936EA3406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2348302" y="618670"/>
                  <a:ext cx="13794" cy="1303759"/>
                </a:xfrm>
                <a:prstGeom prst="straightConnector1">
                  <a:avLst/>
                </a:prstGeom>
                <a:noFill/>
                <a:ln w="12700" cap="flat" cmpd="sng" algn="ctr">
                  <a:solidFill>
                    <a:srgbClr val="7030A0"/>
                  </a:solidFill>
                  <a:prstDash val="solid"/>
                  <a:miter lim="800000"/>
                  <a:tailEnd type="triangle"/>
                </a:ln>
                <a:effectLst/>
              </p:spPr>
            </p:cxnSp>
            <p:sp>
              <p:nvSpPr>
                <p:cNvPr id="70" name="Textfeld 52">
                  <a:extLst>
                    <a:ext uri="{FF2B5EF4-FFF2-40B4-BE49-F238E27FC236}">
                      <a16:creationId xmlns:a16="http://schemas.microsoft.com/office/drawing/2014/main" id="{6D8C2F52-05C8-787A-9C4C-2CCC9C6D7BAB}"/>
                    </a:ext>
                  </a:extLst>
                </p:cNvPr>
                <p:cNvSpPr txBox="1"/>
                <p:nvPr/>
              </p:nvSpPr>
              <p:spPr>
                <a:xfrm>
                  <a:off x="2359446" y="529451"/>
                  <a:ext cx="386762" cy="69465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just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3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Times New Roman" panose="02020603050405020304" pitchFamily="18" charset="0"/>
                      <a:cs typeface="Times New Roman" panose="02020603050405020304" pitchFamily="18" charset="0"/>
                    </a:rPr>
                    <a:t>x</a:t>
                  </a:r>
                  <a:endParaRPr kumimoji="0" lang="de-DE" sz="12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</p:txBody>
            </p:sp>
            <p:sp>
              <p:nvSpPr>
                <p:cNvPr id="71" name="Textfeld 53">
                  <a:extLst>
                    <a:ext uri="{FF2B5EF4-FFF2-40B4-BE49-F238E27FC236}">
                      <a16:creationId xmlns:a16="http://schemas.microsoft.com/office/drawing/2014/main" id="{07566228-BDFF-9624-18A1-00290BD0905E}"/>
                    </a:ext>
                  </a:extLst>
                </p:cNvPr>
                <p:cNvSpPr txBox="1"/>
                <p:nvPr/>
              </p:nvSpPr>
              <p:spPr>
                <a:xfrm>
                  <a:off x="480398" y="1868136"/>
                  <a:ext cx="386762" cy="69465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just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3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Times New Roman" panose="02020603050405020304" pitchFamily="18" charset="0"/>
                      <a:cs typeface="Times New Roman" panose="02020603050405020304" pitchFamily="18" charset="0"/>
                    </a:rPr>
                    <a:t>y</a:t>
                  </a:r>
                  <a:endParaRPr kumimoji="0" lang="de-DE" sz="12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42" name="Gruppieren 41">
              <a:extLst>
                <a:ext uri="{FF2B5EF4-FFF2-40B4-BE49-F238E27FC236}">
                  <a16:creationId xmlns:a16="http://schemas.microsoft.com/office/drawing/2014/main" id="{E787F2E3-7FB3-240B-D590-55CF76402079}"/>
                </a:ext>
              </a:extLst>
            </p:cNvPr>
            <p:cNvGrpSpPr/>
            <p:nvPr/>
          </p:nvGrpSpPr>
          <p:grpSpPr>
            <a:xfrm>
              <a:off x="2298525" y="0"/>
              <a:ext cx="3101513" cy="2044937"/>
              <a:chOff x="3910532" y="0"/>
              <a:chExt cx="5276676" cy="3479098"/>
            </a:xfrm>
          </p:grpSpPr>
          <p:grpSp>
            <p:nvGrpSpPr>
              <p:cNvPr id="45" name="Gruppieren 44">
                <a:extLst>
                  <a:ext uri="{FF2B5EF4-FFF2-40B4-BE49-F238E27FC236}">
                    <a16:creationId xmlns:a16="http://schemas.microsoft.com/office/drawing/2014/main" id="{CA57E872-181C-06B4-2956-9F9C8464ACDC}"/>
                  </a:ext>
                </a:extLst>
              </p:cNvPr>
              <p:cNvGrpSpPr/>
              <p:nvPr/>
            </p:nvGrpSpPr>
            <p:grpSpPr>
              <a:xfrm>
                <a:off x="5696526" y="683097"/>
                <a:ext cx="3490682" cy="2796001"/>
                <a:chOff x="5696529" y="683096"/>
                <a:chExt cx="3490682" cy="2796001"/>
              </a:xfrm>
            </p:grpSpPr>
            <p:cxnSp>
              <p:nvCxnSpPr>
                <p:cNvPr id="54" name="Gerade Verbindung mit Pfeil 53">
                  <a:extLst>
                    <a:ext uri="{FF2B5EF4-FFF2-40B4-BE49-F238E27FC236}">
                      <a16:creationId xmlns:a16="http://schemas.microsoft.com/office/drawing/2014/main" id="{6C32DF25-A746-3609-CAB1-466B520C6BA5}"/>
                    </a:ext>
                  </a:extLst>
                </p:cNvPr>
                <p:cNvCxnSpPr>
                  <a:cxnSpLocks/>
                  <a:stCxn id="52" idx="3"/>
                </p:cNvCxnSpPr>
                <p:nvPr/>
              </p:nvCxnSpPr>
              <p:spPr>
                <a:xfrm flipV="1">
                  <a:off x="6412207" y="683096"/>
                  <a:ext cx="505771" cy="1283269"/>
                </a:xfrm>
                <a:prstGeom prst="straightConnector1">
                  <a:avLst/>
                </a:prstGeom>
                <a:noFill/>
                <a:ln w="12700" cap="flat" cmpd="sng" algn="ctr">
                  <a:solidFill>
                    <a:srgbClr val="FF0000"/>
                  </a:solidFill>
                  <a:prstDash val="solid"/>
                  <a:miter lim="800000"/>
                  <a:tailEnd type="triangle"/>
                </a:ln>
                <a:effectLst/>
              </p:spPr>
            </p:cxnSp>
            <p:cxnSp>
              <p:nvCxnSpPr>
                <p:cNvPr id="55" name="Gerader Verbinder 54">
                  <a:extLst>
                    <a:ext uri="{FF2B5EF4-FFF2-40B4-BE49-F238E27FC236}">
                      <a16:creationId xmlns:a16="http://schemas.microsoft.com/office/drawing/2014/main" id="{A65CBA83-E255-70EE-469D-D6E08A056015}"/>
                    </a:ext>
                  </a:extLst>
                </p:cNvPr>
                <p:cNvCxnSpPr>
                  <a:stCxn id="52" idx="3"/>
                </p:cNvCxnSpPr>
                <p:nvPr/>
              </p:nvCxnSpPr>
              <p:spPr>
                <a:xfrm>
                  <a:off x="6412207" y="1966365"/>
                  <a:ext cx="2775004" cy="0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ysClr val="windowText" lastClr="000000"/>
                  </a:solidFill>
                  <a:prstDash val="dash"/>
                  <a:miter lim="800000"/>
                </a:ln>
                <a:effectLst/>
              </p:spPr>
            </p:cxnSp>
            <p:sp>
              <p:nvSpPr>
                <p:cNvPr id="56" name="Bogen 55">
                  <a:extLst>
                    <a:ext uri="{FF2B5EF4-FFF2-40B4-BE49-F238E27FC236}">
                      <a16:creationId xmlns:a16="http://schemas.microsoft.com/office/drawing/2014/main" id="{A4F9E216-5FD1-B498-F753-62535C54D0C9}"/>
                    </a:ext>
                  </a:extLst>
                </p:cNvPr>
                <p:cNvSpPr/>
                <p:nvPr/>
              </p:nvSpPr>
              <p:spPr>
                <a:xfrm rot="16200000">
                  <a:off x="7122196" y="2099183"/>
                  <a:ext cx="1379915" cy="1379914"/>
                </a:xfrm>
                <a:prstGeom prst="arc">
                  <a:avLst>
                    <a:gd name="adj1" fmla="val 16200000"/>
                    <a:gd name="adj2" fmla="val 17589828"/>
                  </a:avLst>
                </a:prstGeom>
                <a:noFill/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e-DE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57" name="Gruppieren 56">
                  <a:extLst>
                    <a:ext uri="{FF2B5EF4-FFF2-40B4-BE49-F238E27FC236}">
                      <a16:creationId xmlns:a16="http://schemas.microsoft.com/office/drawing/2014/main" id="{A0EF53B3-61F7-E7BC-A72A-4AA78F43EA1F}"/>
                    </a:ext>
                  </a:extLst>
                </p:cNvPr>
                <p:cNvGrpSpPr/>
                <p:nvPr/>
              </p:nvGrpSpPr>
              <p:grpSpPr>
                <a:xfrm>
                  <a:off x="5696529" y="1288563"/>
                  <a:ext cx="1379915" cy="1675030"/>
                  <a:chOff x="5696529" y="1288563"/>
                  <a:chExt cx="1379916" cy="1675029"/>
                </a:xfrm>
              </p:grpSpPr>
              <p:sp>
                <p:nvSpPr>
                  <p:cNvPr id="58" name="Bogen 57">
                    <a:extLst>
                      <a:ext uri="{FF2B5EF4-FFF2-40B4-BE49-F238E27FC236}">
                        <a16:creationId xmlns:a16="http://schemas.microsoft.com/office/drawing/2014/main" id="{C6FE2627-959C-024D-42F5-4E3203B445F4}"/>
                      </a:ext>
                    </a:extLst>
                  </p:cNvPr>
                  <p:cNvSpPr/>
                  <p:nvPr/>
                </p:nvSpPr>
                <p:spPr>
                  <a:xfrm>
                    <a:off x="5696529" y="1288563"/>
                    <a:ext cx="1379916" cy="1379912"/>
                  </a:xfrm>
                  <a:prstGeom prst="arc">
                    <a:avLst>
                      <a:gd name="adj1" fmla="val 16200000"/>
                      <a:gd name="adj2" fmla="val 17668553"/>
                    </a:avLst>
                  </a:prstGeom>
                  <a:noFill/>
                  <a:ln w="127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de-DE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59" name="Textfeld 13">
                        <a:extLst>
                          <a:ext uri="{FF2B5EF4-FFF2-40B4-BE49-F238E27FC236}">
                            <a16:creationId xmlns:a16="http://schemas.microsoft.com/office/drawing/2014/main" id="{A51233E7-C60F-1C5C-8889-B6880F5A78A6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223067" y="2442868"/>
                        <a:ext cx="186899" cy="52072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 marL="0" marR="0" lvl="0" indent="0" algn="just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30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kumimoji="0" 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𝜏</m:t>
                              </m:r>
                            </m:oMath>
                          </m:oMathPara>
                        </a14:m>
                        <a:endParaRPr kumimoji="0" lang="de-DE" sz="12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Times New Roman" panose="02020603050405020304" pitchFamily="18" charset="0"/>
                        </a:endParaRPr>
                      </a:p>
                    </p:txBody>
                  </p:sp>
                </mc:Choice>
                <mc:Fallback>
                  <p:sp>
                    <p:nvSpPr>
                      <p:cNvPr id="59" name="Textfeld 13">
                        <a:extLst>
                          <a:ext uri="{FF2B5EF4-FFF2-40B4-BE49-F238E27FC236}">
                            <a16:creationId xmlns:a16="http://schemas.microsoft.com/office/drawing/2014/main" id="{A51233E7-C60F-1C5C-8889-B6880F5A78A6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6223067" y="2442868"/>
                        <a:ext cx="186899" cy="520724"/>
                      </a:xfrm>
                      <a:prstGeom prst="rect">
                        <a:avLst/>
                      </a:prstGeom>
                      <a:blipFill>
                        <a:blip r:embed="rId4"/>
                        <a:stretch>
                          <a:fillRect l="-55556" r="-50000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de-DE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</p:grpSp>
          <p:grpSp>
            <p:nvGrpSpPr>
              <p:cNvPr id="46" name="Gruppieren 45">
                <a:extLst>
                  <a:ext uri="{FF2B5EF4-FFF2-40B4-BE49-F238E27FC236}">
                    <a16:creationId xmlns:a16="http://schemas.microsoft.com/office/drawing/2014/main" id="{DF9E134A-834D-0C5C-11CB-BEBC0AAF4F30}"/>
                  </a:ext>
                </a:extLst>
              </p:cNvPr>
              <p:cNvGrpSpPr/>
              <p:nvPr/>
            </p:nvGrpSpPr>
            <p:grpSpPr>
              <a:xfrm>
                <a:off x="3910532" y="1095881"/>
                <a:ext cx="4054416" cy="1051154"/>
                <a:chOff x="3910532" y="1095880"/>
                <a:chExt cx="4054416" cy="1051154"/>
              </a:xfrm>
            </p:grpSpPr>
            <p:sp>
              <p:nvSpPr>
                <p:cNvPr id="52" name="Rechteck 51">
                  <a:extLst>
                    <a:ext uri="{FF2B5EF4-FFF2-40B4-BE49-F238E27FC236}">
                      <a16:creationId xmlns:a16="http://schemas.microsoft.com/office/drawing/2014/main" id="{0E9F6842-203E-26DB-BDD0-6E0938A7034F}"/>
                    </a:ext>
                  </a:extLst>
                </p:cNvPr>
                <p:cNvSpPr/>
                <p:nvPr/>
              </p:nvSpPr>
              <p:spPr>
                <a:xfrm rot="17647322">
                  <a:off x="6279145" y="461231"/>
                  <a:ext cx="188918" cy="3182688"/>
                </a:xfrm>
                <a:prstGeom prst="rect">
                  <a:avLst/>
                </a:prstGeom>
                <a:solidFill>
                  <a:srgbClr val="E7E6E6">
                    <a:lumMod val="75000"/>
                  </a:srgbClr>
                </a:solidFill>
                <a:ln w="12700" cap="flat" cmpd="sng" algn="ctr">
                  <a:solidFill>
                    <a:srgbClr val="4472C4">
                      <a:shade val="15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e-DE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3" name="Rechteck 52">
                  <a:extLst>
                    <a:ext uri="{FF2B5EF4-FFF2-40B4-BE49-F238E27FC236}">
                      <a16:creationId xmlns:a16="http://schemas.microsoft.com/office/drawing/2014/main" id="{78F09B4B-CA69-8469-0CD1-96309F1326A7}"/>
                    </a:ext>
                  </a:extLst>
                </p:cNvPr>
                <p:cNvSpPr/>
                <p:nvPr/>
              </p:nvSpPr>
              <p:spPr>
                <a:xfrm rot="17647322">
                  <a:off x="4347349" y="659063"/>
                  <a:ext cx="190475" cy="1064110"/>
                </a:xfrm>
                <a:prstGeom prst="rect">
                  <a:avLst/>
                </a:prstGeom>
                <a:solidFill>
                  <a:srgbClr val="E7E6E6">
                    <a:lumMod val="75000"/>
                  </a:srgbClr>
                </a:solidFill>
                <a:ln w="12700" cap="flat" cmpd="sng" algn="ctr">
                  <a:solidFill>
                    <a:srgbClr val="4472C4">
                      <a:shade val="15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e-DE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47" name="Gruppieren 46">
                <a:extLst>
                  <a:ext uri="{FF2B5EF4-FFF2-40B4-BE49-F238E27FC236}">
                    <a16:creationId xmlns:a16="http://schemas.microsoft.com/office/drawing/2014/main" id="{6D6061CB-EFDD-BF70-1B21-61C7241A7803}"/>
                  </a:ext>
                </a:extLst>
              </p:cNvPr>
              <p:cNvGrpSpPr/>
              <p:nvPr/>
            </p:nvGrpSpPr>
            <p:grpSpPr>
              <a:xfrm>
                <a:off x="4696565" y="0"/>
                <a:ext cx="2102405" cy="2575150"/>
                <a:chOff x="4696566" y="0"/>
                <a:chExt cx="2102405" cy="2575150"/>
              </a:xfrm>
            </p:grpSpPr>
            <p:cxnSp>
              <p:nvCxnSpPr>
                <p:cNvPr id="48" name="Gerade Verbindung mit Pfeil 47">
                  <a:extLst>
                    <a:ext uri="{FF2B5EF4-FFF2-40B4-BE49-F238E27FC236}">
                      <a16:creationId xmlns:a16="http://schemas.microsoft.com/office/drawing/2014/main" id="{E6DC04AD-E049-7E87-0AEF-F6D0A9A5AD1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842022" y="1940442"/>
                  <a:ext cx="1561917" cy="0"/>
                </a:xfrm>
                <a:prstGeom prst="straightConnector1">
                  <a:avLst/>
                </a:prstGeom>
                <a:noFill/>
                <a:ln w="12700" cap="flat" cmpd="sng" algn="ctr">
                  <a:solidFill>
                    <a:srgbClr val="7030A0"/>
                  </a:solidFill>
                  <a:prstDash val="solid"/>
                  <a:miter lim="800000"/>
                  <a:tailEnd type="triangle"/>
                </a:ln>
                <a:effectLst/>
              </p:spPr>
            </p:cxnSp>
            <p:sp>
              <p:nvSpPr>
                <p:cNvPr id="49" name="Textfeld 57">
                  <a:extLst>
                    <a:ext uri="{FF2B5EF4-FFF2-40B4-BE49-F238E27FC236}">
                      <a16:creationId xmlns:a16="http://schemas.microsoft.com/office/drawing/2014/main" id="{8BC9ADF0-AAA0-277E-84A2-65E15FB10392}"/>
                    </a:ext>
                  </a:extLst>
                </p:cNvPr>
                <p:cNvSpPr txBox="1"/>
                <p:nvPr/>
              </p:nvSpPr>
              <p:spPr>
                <a:xfrm>
                  <a:off x="4696566" y="1880491"/>
                  <a:ext cx="386762" cy="69465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just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3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Times New Roman" panose="02020603050405020304" pitchFamily="18" charset="0"/>
                      <a:cs typeface="Times New Roman" panose="02020603050405020304" pitchFamily="18" charset="0"/>
                    </a:rPr>
                    <a:t>x</a:t>
                  </a:r>
                  <a:endParaRPr kumimoji="0" lang="de-DE" sz="12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</p:txBody>
            </p:sp>
            <p:cxnSp>
              <p:nvCxnSpPr>
                <p:cNvPr id="50" name="Gerade Verbindung mit Pfeil 49">
                  <a:extLst>
                    <a:ext uri="{FF2B5EF4-FFF2-40B4-BE49-F238E27FC236}">
                      <a16:creationId xmlns:a16="http://schemas.microsoft.com/office/drawing/2014/main" id="{C860BD4A-270C-B752-8F34-981F0AADA04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403939" y="471120"/>
                  <a:ext cx="0" cy="1481129"/>
                </a:xfrm>
                <a:prstGeom prst="straightConnector1">
                  <a:avLst/>
                </a:prstGeom>
                <a:noFill/>
                <a:ln w="12700" cap="flat" cmpd="sng" algn="ctr">
                  <a:solidFill>
                    <a:srgbClr val="44546A">
                      <a:lumMod val="50000"/>
                      <a:lumOff val="50000"/>
                    </a:srgbClr>
                  </a:solidFill>
                  <a:prstDash val="solid"/>
                  <a:miter lim="800000"/>
                  <a:tailEnd type="triangle"/>
                </a:ln>
                <a:effectLst/>
              </p:spPr>
            </p:cxnSp>
            <p:sp>
              <p:nvSpPr>
                <p:cNvPr id="51" name="Textfeld 61">
                  <a:extLst>
                    <a:ext uri="{FF2B5EF4-FFF2-40B4-BE49-F238E27FC236}">
                      <a16:creationId xmlns:a16="http://schemas.microsoft.com/office/drawing/2014/main" id="{B9F35039-5E18-B557-7DD1-EED0FB2C3D3D}"/>
                    </a:ext>
                  </a:extLst>
                </p:cNvPr>
                <p:cNvSpPr txBox="1"/>
                <p:nvPr/>
              </p:nvSpPr>
              <p:spPr>
                <a:xfrm>
                  <a:off x="6412209" y="0"/>
                  <a:ext cx="386762" cy="69465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just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3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Times New Roman" panose="02020603050405020304" pitchFamily="18" charset="0"/>
                      <a:cs typeface="Times New Roman" panose="02020603050405020304" pitchFamily="18" charset="0"/>
                    </a:rPr>
                    <a:t>z</a:t>
                  </a:r>
                  <a:endParaRPr kumimoji="0" lang="de-DE" sz="12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</p:txBody>
            </p:sp>
          </p:grpSp>
        </p:grpSp>
        <p:cxnSp>
          <p:nvCxnSpPr>
            <p:cNvPr id="43" name="Gerader Verbinder 42">
              <a:extLst>
                <a:ext uri="{FF2B5EF4-FFF2-40B4-BE49-F238E27FC236}">
                  <a16:creationId xmlns:a16="http://schemas.microsoft.com/office/drawing/2014/main" id="{E9AE359F-9370-86FB-73FF-7DAF9BF7B659}"/>
                </a:ext>
              </a:extLst>
            </p:cNvPr>
            <p:cNvCxnSpPr>
              <a:endCxn id="59" idx="0"/>
            </p:cNvCxnSpPr>
            <p:nvPr/>
          </p:nvCxnSpPr>
          <p:spPr>
            <a:xfrm flipH="1">
              <a:off x="3712709" y="939225"/>
              <a:ext cx="85568" cy="496472"/>
            </a:xfrm>
            <a:prstGeom prst="line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44" name="Gerader Verbinder 43">
              <a:extLst>
                <a:ext uri="{FF2B5EF4-FFF2-40B4-BE49-F238E27FC236}">
                  <a16:creationId xmlns:a16="http://schemas.microsoft.com/office/drawing/2014/main" id="{F1BC6710-8DA4-FDE3-AB07-04DB053E77B4}"/>
                </a:ext>
              </a:extLst>
            </p:cNvPr>
            <p:cNvCxnSpPr/>
            <p:nvPr/>
          </p:nvCxnSpPr>
          <p:spPr>
            <a:xfrm flipH="1">
              <a:off x="3768955" y="1588586"/>
              <a:ext cx="498245" cy="0"/>
            </a:xfrm>
            <a:prstGeom prst="line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75" name="Textfeld 74">
                <a:extLst>
                  <a:ext uri="{FF2B5EF4-FFF2-40B4-BE49-F238E27FC236}">
                    <a16:creationId xmlns:a16="http://schemas.microsoft.com/office/drawing/2014/main" id="{D04D34B0-1E50-89E3-0DF1-786B69AA451B}"/>
                  </a:ext>
                </a:extLst>
              </p:cNvPr>
              <p:cNvSpPr txBox="1"/>
              <p:nvPr/>
            </p:nvSpPr>
            <p:spPr>
              <a:xfrm>
                <a:off x="5440189" y="1533575"/>
                <a:ext cx="3392111" cy="3243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𝑝𝑎𝑛𝑒𝑙</m:t>
                          </m:r>
                        </m:sub>
                      </m:sSub>
                      <m:d>
                        <m:dPr>
                          <m:ctrlPr>
                            <a:rPr lang="de-DE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𝜙</m:t>
                          </m:r>
                          <m:r>
                            <a:rPr lang="de-DE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de-DE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  <m:r>
                        <a:rPr lang="de-DE" i="0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de-DE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de-DE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𝜙</m:t>
                          </m:r>
                          <m:r>
                            <a:rPr lang="de-DE" i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de-DE" i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i="0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de-DE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d>
                        <m:dPr>
                          <m:ctrlPr>
                            <a:rPr lang="de-DE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75" name="Textfeld 74">
                <a:extLst>
                  <a:ext uri="{FF2B5EF4-FFF2-40B4-BE49-F238E27FC236}">
                    <a16:creationId xmlns:a16="http://schemas.microsoft.com/office/drawing/2014/main" id="{D04D34B0-1E50-89E3-0DF1-786B69AA45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0189" y="1533575"/>
                <a:ext cx="3392111" cy="324384"/>
              </a:xfrm>
              <a:prstGeom prst="rect">
                <a:avLst/>
              </a:prstGeom>
              <a:blipFill>
                <a:blip r:embed="rId5"/>
                <a:stretch>
                  <a:fillRect b="-377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7" name="Textfeld 76">
                <a:extLst>
                  <a:ext uri="{FF2B5EF4-FFF2-40B4-BE49-F238E27FC236}">
                    <a16:creationId xmlns:a16="http://schemas.microsoft.com/office/drawing/2014/main" id="{B10379E0-7ACE-2008-4831-328F6D6961CA}"/>
                  </a:ext>
                </a:extLst>
              </p:cNvPr>
              <p:cNvSpPr txBox="1"/>
              <p:nvPr/>
            </p:nvSpPr>
            <p:spPr>
              <a:xfrm>
                <a:off x="5903710" y="2428041"/>
                <a:ext cx="2730490" cy="10359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de-DE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acc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𝑝𝑎𝑛𝑒𝑙</m:t>
                          </m:r>
                        </m:sub>
                      </m:sSub>
                      <m:r>
                        <a:rPr lang="de-DE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de-DE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𝑝𝑎𝑛𝑒𝑙</m:t>
                              </m:r>
                            </m:sub>
                          </m:sSub>
                          <m:r>
                            <a:rPr lang="de-DE" i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de-DE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𝑝𝑎𝑛𝑒𝑙</m:t>
                              </m:r>
                            </m:sub>
                          </m:sSub>
                          <m:r>
                            <a:rPr lang="de-DE" i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de-DE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𝑝𝑎𝑛𝑒𝑙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de-DE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𝑝𝑎𝑛𝑒𝑙</m:t>
                          </m:r>
                        </m:sub>
                      </m:sSub>
                      <m:r>
                        <a:rPr lang="de-DE" i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de-DE" i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</m:func>
                      <m:func>
                        <m:func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de-DE" i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de-DE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func>
                    </m:oMath>
                  </m:oMathPara>
                </a14:m>
                <a:endParaRPr lang="de-DE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𝑝𝑎𝑛𝑒𝑙</m:t>
                          </m:r>
                        </m:sub>
                      </m:sSub>
                      <m:r>
                        <a:rPr lang="de-DE" i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de-DE" i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</m:func>
                      <m:func>
                        <m:func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de-DE" i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de-DE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func>
                    </m:oMath>
                  </m:oMathPara>
                </a14:m>
                <a:endParaRPr lang="de-DE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𝑝𝑎𝑛𝑒𝑙</m:t>
                          </m:r>
                        </m:sub>
                      </m:sSub>
                      <m:r>
                        <a:rPr lang="de-DE" i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de-DE" i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</m:func>
                      <m:r>
                        <a:rPr lang="de-DE" i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77" name="Textfeld 76">
                <a:extLst>
                  <a:ext uri="{FF2B5EF4-FFF2-40B4-BE49-F238E27FC236}">
                    <a16:creationId xmlns:a16="http://schemas.microsoft.com/office/drawing/2014/main" id="{B10379E0-7ACE-2008-4831-328F6D6961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3710" y="2428041"/>
                <a:ext cx="2730490" cy="103592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8" name="Grafik 77" descr="Ein Bild, das Schrift, Grafiken, Logo, Text enthält.&#10;&#10;Automatisch generierte Beschreibung">
            <a:extLst>
              <a:ext uri="{FF2B5EF4-FFF2-40B4-BE49-F238E27FC236}">
                <a16:creationId xmlns:a16="http://schemas.microsoft.com/office/drawing/2014/main" id="{2E5A7719-7376-5973-591A-90FE44ADE6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47437" y="899714"/>
            <a:ext cx="1062094" cy="236021"/>
          </a:xfrm>
          <a:prstGeom prst="rect">
            <a:avLst/>
          </a:prstGeom>
        </p:spPr>
      </p:pic>
      <p:grpSp>
        <p:nvGrpSpPr>
          <p:cNvPr id="79" name="Gruppieren 78">
            <a:extLst>
              <a:ext uri="{FF2B5EF4-FFF2-40B4-BE49-F238E27FC236}">
                <a16:creationId xmlns:a16="http://schemas.microsoft.com/office/drawing/2014/main" id="{B8DEF640-9799-D6C3-8824-116D22E57530}"/>
              </a:ext>
            </a:extLst>
          </p:cNvPr>
          <p:cNvGrpSpPr/>
          <p:nvPr/>
        </p:nvGrpSpPr>
        <p:grpSpPr>
          <a:xfrm>
            <a:off x="5632704" y="106814"/>
            <a:ext cx="1405130" cy="1028700"/>
            <a:chOff x="0" y="0"/>
            <a:chExt cx="5656810" cy="6263641"/>
          </a:xfrm>
        </p:grpSpPr>
        <p:sp>
          <p:nvSpPr>
            <p:cNvPr id="80" name="Rechteck 79">
              <a:extLst>
                <a:ext uri="{FF2B5EF4-FFF2-40B4-BE49-F238E27FC236}">
                  <a16:creationId xmlns:a16="http://schemas.microsoft.com/office/drawing/2014/main" id="{BCD483ED-48D2-BF22-6CCF-887443A791C6}"/>
                </a:ext>
              </a:extLst>
            </p:cNvPr>
            <p:cNvSpPr/>
            <p:nvPr/>
          </p:nvSpPr>
          <p:spPr>
            <a:xfrm>
              <a:off x="0" y="0"/>
              <a:ext cx="5656810" cy="6263641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 w="12700" cap="flat" cmpd="sng" algn="ctr">
              <a:solidFill>
                <a:srgbClr val="4472C4">
                  <a:shade val="15000"/>
                </a:srgbClr>
              </a:solidFill>
              <a:prstDash val="lgDashDot"/>
              <a:miter lim="800000"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2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endParaRPr>
            </a:p>
          </p:txBody>
        </p:sp>
        <p:sp>
          <p:nvSpPr>
            <p:cNvPr id="81" name="Rechteck 80">
              <a:extLst>
                <a:ext uri="{FF2B5EF4-FFF2-40B4-BE49-F238E27FC236}">
                  <a16:creationId xmlns:a16="http://schemas.microsoft.com/office/drawing/2014/main" id="{C1A79F0B-9617-A4F0-5753-B3FB2E82AAAF}"/>
                </a:ext>
              </a:extLst>
            </p:cNvPr>
            <p:cNvSpPr/>
            <p:nvPr/>
          </p:nvSpPr>
          <p:spPr>
            <a:xfrm>
              <a:off x="45719" y="365761"/>
              <a:ext cx="3861263" cy="4655127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 w="12700" cap="flat" cmpd="sng" algn="ctr">
              <a:solidFill>
                <a:srgbClr val="4472C4">
                  <a:shade val="15000"/>
                </a:srgbClr>
              </a:solidFill>
              <a:prstDash val="lgDashDot"/>
              <a:miter lim="800000"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2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endParaRPr>
            </a:p>
          </p:txBody>
        </p:sp>
        <p:sp>
          <p:nvSpPr>
            <p:cNvPr id="82" name="Rechteck 81">
              <a:extLst>
                <a:ext uri="{FF2B5EF4-FFF2-40B4-BE49-F238E27FC236}">
                  <a16:creationId xmlns:a16="http://schemas.microsoft.com/office/drawing/2014/main" id="{37263BFE-7878-8356-0498-6043A4792285}"/>
                </a:ext>
              </a:extLst>
            </p:cNvPr>
            <p:cNvSpPr/>
            <p:nvPr/>
          </p:nvSpPr>
          <p:spPr>
            <a:xfrm>
              <a:off x="87283" y="731521"/>
              <a:ext cx="2007524" cy="2992582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 w="12700" cap="flat" cmpd="sng" algn="ctr">
              <a:solidFill>
                <a:srgbClr val="4472C4">
                  <a:shade val="15000"/>
                </a:srgbClr>
              </a:solidFill>
              <a:prstDash val="lgDashDot"/>
              <a:miter lim="800000"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2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endParaRPr>
            </a:p>
          </p:txBody>
        </p:sp>
        <p:grpSp>
          <p:nvGrpSpPr>
            <p:cNvPr id="83" name="Gruppieren 82">
              <a:extLst>
                <a:ext uri="{FF2B5EF4-FFF2-40B4-BE49-F238E27FC236}">
                  <a16:creationId xmlns:a16="http://schemas.microsoft.com/office/drawing/2014/main" id="{123EBDE3-99D7-38AA-BD84-6D7188D9BF9D}"/>
                </a:ext>
              </a:extLst>
            </p:cNvPr>
            <p:cNvGrpSpPr/>
            <p:nvPr/>
          </p:nvGrpSpPr>
          <p:grpSpPr>
            <a:xfrm>
              <a:off x="282632" y="1115488"/>
              <a:ext cx="5213466" cy="5075324"/>
              <a:chOff x="282632" y="1115488"/>
              <a:chExt cx="5213466" cy="5075324"/>
            </a:xfrm>
          </p:grpSpPr>
          <p:sp>
            <p:nvSpPr>
              <p:cNvPr id="84" name="Rechteck 83">
                <a:extLst>
                  <a:ext uri="{FF2B5EF4-FFF2-40B4-BE49-F238E27FC236}">
                    <a16:creationId xmlns:a16="http://schemas.microsoft.com/office/drawing/2014/main" id="{D527827B-1453-33C6-1B1E-1F54B8C35CF5}"/>
                  </a:ext>
                </a:extLst>
              </p:cNvPr>
              <p:cNvSpPr/>
              <p:nvPr/>
            </p:nvSpPr>
            <p:spPr>
              <a:xfrm>
                <a:off x="4166060" y="1447801"/>
                <a:ext cx="1330038" cy="897773"/>
              </a:xfrm>
              <a:prstGeom prst="rect">
                <a:avLst/>
              </a:prstGeom>
              <a:solidFill>
                <a:srgbClr val="5B9BD5"/>
              </a:solidFill>
              <a:ln w="12700" cap="flat" cmpd="sng" algn="ctr">
                <a:solidFill>
                  <a:srgbClr val="4472C4">
                    <a:shade val="15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3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2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Times New Roman" panose="02020603050405020304" pitchFamily="18" charset="0"/>
                  <a:cs typeface="+mn-cs"/>
                </a:endParaRPr>
              </a:p>
            </p:txBody>
          </p:sp>
          <p:sp>
            <p:nvSpPr>
              <p:cNvPr id="85" name="Rechteck 84">
                <a:extLst>
                  <a:ext uri="{FF2B5EF4-FFF2-40B4-BE49-F238E27FC236}">
                    <a16:creationId xmlns:a16="http://schemas.microsoft.com/office/drawing/2014/main" id="{2ADF5672-21EF-C216-D6A4-F3FD53FF400C}"/>
                  </a:ext>
                </a:extLst>
              </p:cNvPr>
              <p:cNvSpPr/>
              <p:nvPr/>
            </p:nvSpPr>
            <p:spPr>
              <a:xfrm>
                <a:off x="2376745" y="5293041"/>
                <a:ext cx="1330038" cy="897771"/>
              </a:xfrm>
              <a:prstGeom prst="rect">
                <a:avLst/>
              </a:prstGeom>
              <a:solidFill>
                <a:srgbClr val="FF717B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3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2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Times New Roman" panose="02020603050405020304" pitchFamily="18" charset="0"/>
                  <a:cs typeface="+mn-cs"/>
                </a:endParaRPr>
              </a:p>
            </p:txBody>
          </p:sp>
          <p:grpSp>
            <p:nvGrpSpPr>
              <p:cNvPr id="86" name="Gruppieren 85">
                <a:extLst>
                  <a:ext uri="{FF2B5EF4-FFF2-40B4-BE49-F238E27FC236}">
                    <a16:creationId xmlns:a16="http://schemas.microsoft.com/office/drawing/2014/main" id="{5D50C1FB-7DC6-6BDA-BC46-CA5E14D07431}"/>
                  </a:ext>
                </a:extLst>
              </p:cNvPr>
              <p:cNvGrpSpPr/>
              <p:nvPr/>
            </p:nvGrpSpPr>
            <p:grpSpPr>
              <a:xfrm>
                <a:off x="282632" y="1115488"/>
                <a:ext cx="3424151" cy="3793578"/>
                <a:chOff x="282632" y="1115488"/>
                <a:chExt cx="3424151" cy="3793578"/>
              </a:xfrm>
            </p:grpSpPr>
            <p:sp>
              <p:nvSpPr>
                <p:cNvPr id="87" name="Rechteck 86">
                  <a:extLst>
                    <a:ext uri="{FF2B5EF4-FFF2-40B4-BE49-F238E27FC236}">
                      <a16:creationId xmlns:a16="http://schemas.microsoft.com/office/drawing/2014/main" id="{B2BAE8B1-5E69-AFDA-7F5F-59BBEDA35E62}"/>
                    </a:ext>
                  </a:extLst>
                </p:cNvPr>
                <p:cNvSpPr/>
                <p:nvPr/>
              </p:nvSpPr>
              <p:spPr>
                <a:xfrm>
                  <a:off x="1482090" y="4011295"/>
                  <a:ext cx="1330036" cy="897771"/>
                </a:xfrm>
                <a:prstGeom prst="rect">
                  <a:avLst/>
                </a:prstGeom>
                <a:solidFill>
                  <a:srgbClr val="B482DA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3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e-DE" sz="12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Times New Roman" panose="02020603050405020304" pitchFamily="18" charset="0"/>
                    <a:cs typeface="+mn-cs"/>
                  </a:endParaRPr>
                </a:p>
              </p:txBody>
            </p:sp>
            <p:sp>
              <p:nvSpPr>
                <p:cNvPr id="88" name="Rechteck 87">
                  <a:extLst>
                    <a:ext uri="{FF2B5EF4-FFF2-40B4-BE49-F238E27FC236}">
                      <a16:creationId xmlns:a16="http://schemas.microsoft.com/office/drawing/2014/main" id="{AF6DC073-FE9F-F054-59B6-50DC2175E90A}"/>
                    </a:ext>
                  </a:extLst>
                </p:cNvPr>
                <p:cNvSpPr/>
                <p:nvPr/>
              </p:nvSpPr>
              <p:spPr>
                <a:xfrm>
                  <a:off x="2376745" y="2729549"/>
                  <a:ext cx="1330038" cy="897771"/>
                </a:xfrm>
                <a:prstGeom prst="rect">
                  <a:avLst/>
                </a:prstGeom>
                <a:solidFill>
                  <a:srgbClr val="92D050"/>
                </a:solidFill>
                <a:ln w="12700" cap="flat" cmpd="sng" algn="ctr">
                  <a:solidFill>
                    <a:srgbClr val="4472C4">
                      <a:shade val="15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3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e-DE" sz="12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Times New Roman" panose="02020603050405020304" pitchFamily="18" charset="0"/>
                    <a:cs typeface="+mn-cs"/>
                  </a:endParaRPr>
                </a:p>
              </p:txBody>
            </p:sp>
            <p:grpSp>
              <p:nvGrpSpPr>
                <p:cNvPr id="89" name="Gruppieren 88">
                  <a:extLst>
                    <a:ext uri="{FF2B5EF4-FFF2-40B4-BE49-F238E27FC236}">
                      <a16:creationId xmlns:a16="http://schemas.microsoft.com/office/drawing/2014/main" id="{1374C34A-77A1-FFD0-779E-FF3DB7C48048}"/>
                    </a:ext>
                  </a:extLst>
                </p:cNvPr>
                <p:cNvGrpSpPr/>
                <p:nvPr/>
              </p:nvGrpSpPr>
              <p:grpSpPr>
                <a:xfrm>
                  <a:off x="282632" y="1115488"/>
                  <a:ext cx="1634838" cy="2511832"/>
                  <a:chOff x="282632" y="1115488"/>
                  <a:chExt cx="1634837" cy="2511832"/>
                </a:xfrm>
              </p:grpSpPr>
              <p:sp>
                <p:nvSpPr>
                  <p:cNvPr id="90" name="Rechteck 89">
                    <a:extLst>
                      <a:ext uri="{FF2B5EF4-FFF2-40B4-BE49-F238E27FC236}">
                        <a16:creationId xmlns:a16="http://schemas.microsoft.com/office/drawing/2014/main" id="{814E06AD-4F13-9C7C-E4F4-3047E439C4AC}"/>
                      </a:ext>
                    </a:extLst>
                  </p:cNvPr>
                  <p:cNvSpPr/>
                  <p:nvPr/>
                </p:nvSpPr>
                <p:spPr>
                  <a:xfrm>
                    <a:off x="587432" y="2729549"/>
                    <a:ext cx="1330037" cy="897771"/>
                  </a:xfrm>
                  <a:prstGeom prst="rect">
                    <a:avLst/>
                  </a:prstGeom>
                  <a:solidFill>
                    <a:srgbClr val="ED7D31"/>
                  </a:solidFill>
                  <a:ln w="127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3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de-DE" sz="1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ysClr val="window" lastClr="FFFFFF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Times New Roman" panose="02020603050405020304" pitchFamily="18" charset="0"/>
                      <a:cs typeface="+mn-cs"/>
                    </a:endParaRPr>
                  </a:p>
                </p:txBody>
              </p:sp>
              <p:grpSp>
                <p:nvGrpSpPr>
                  <p:cNvPr id="91" name="Gruppieren 90">
                    <a:extLst>
                      <a:ext uri="{FF2B5EF4-FFF2-40B4-BE49-F238E27FC236}">
                        <a16:creationId xmlns:a16="http://schemas.microsoft.com/office/drawing/2014/main" id="{805AB8AE-69DE-A5B1-F512-209A2D6A2016}"/>
                      </a:ext>
                    </a:extLst>
                  </p:cNvPr>
                  <p:cNvGrpSpPr/>
                  <p:nvPr/>
                </p:nvGrpSpPr>
                <p:grpSpPr>
                  <a:xfrm>
                    <a:off x="282632" y="1115488"/>
                    <a:ext cx="1634837" cy="1202570"/>
                    <a:chOff x="282632" y="1115489"/>
                    <a:chExt cx="1634837" cy="1202572"/>
                  </a:xfrm>
                  <a:solidFill>
                    <a:srgbClr val="E7E6E6">
                      <a:lumMod val="90000"/>
                    </a:srgbClr>
                  </a:solidFill>
                </p:grpSpPr>
                <p:sp>
                  <p:nvSpPr>
                    <p:cNvPr id="92" name="Rechteck 91">
                      <a:extLst>
                        <a:ext uri="{FF2B5EF4-FFF2-40B4-BE49-F238E27FC236}">
                          <a16:creationId xmlns:a16="http://schemas.microsoft.com/office/drawing/2014/main" id="{1CD4F983-7065-7290-CEE7-31CD6957AE0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2632" y="1115489"/>
                      <a:ext cx="1330037" cy="897772"/>
                    </a:xfrm>
                    <a:prstGeom prst="rect">
                      <a:avLst/>
                    </a:prstGeom>
                    <a:grpFill/>
                    <a:ln w="12700" cap="flat" cmpd="sng" algn="ctr">
                      <a:solidFill>
                        <a:sysClr val="windowText" lastClr="000000"/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DE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ysClr val="window" lastClr="FFFFFF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93" name="Rechteck 92">
                      <a:extLst>
                        <a:ext uri="{FF2B5EF4-FFF2-40B4-BE49-F238E27FC236}">
                          <a16:creationId xmlns:a16="http://schemas.microsoft.com/office/drawing/2014/main" id="{9D2B8936-A0BD-7A17-94F4-190B0EFC1B3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35032" y="1267889"/>
                      <a:ext cx="1330037" cy="897772"/>
                    </a:xfrm>
                    <a:prstGeom prst="rect">
                      <a:avLst/>
                    </a:prstGeom>
                    <a:grpFill/>
                    <a:ln w="12700" cap="flat" cmpd="sng" algn="ctr">
                      <a:solidFill>
                        <a:sysClr val="windowText" lastClr="000000"/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DE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ysClr val="window" lastClr="FFFFFF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94" name="Rechteck 93">
                      <a:extLst>
                        <a:ext uri="{FF2B5EF4-FFF2-40B4-BE49-F238E27FC236}">
                          <a16:creationId xmlns:a16="http://schemas.microsoft.com/office/drawing/2014/main" id="{4D191627-3AF7-A01D-43CF-848377420E7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7432" y="1420289"/>
                      <a:ext cx="1330037" cy="897772"/>
                    </a:xfrm>
                    <a:prstGeom prst="rect">
                      <a:avLst/>
                    </a:prstGeom>
                    <a:grpFill/>
                    <a:ln w="12700" cap="flat" cmpd="sng" algn="ctr">
                      <a:solidFill>
                        <a:sysClr val="windowText" lastClr="000000"/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DE" sz="12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ysClr val="window" lastClr="FFFFFF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+mn-cs"/>
                      </a:endParaRPr>
                    </a:p>
                  </p:txBody>
                </p:sp>
              </p:grpSp>
            </p:grpSp>
          </p:grpSp>
        </p:grpSp>
      </p:grpSp>
      <p:sp>
        <p:nvSpPr>
          <p:cNvPr id="96" name="Rechteck 95">
            <a:extLst>
              <a:ext uri="{FF2B5EF4-FFF2-40B4-BE49-F238E27FC236}">
                <a16:creationId xmlns:a16="http://schemas.microsoft.com/office/drawing/2014/main" id="{51CA8CF8-FCA9-7B57-84AF-F18F8D93D81A}"/>
              </a:ext>
            </a:extLst>
          </p:cNvPr>
          <p:cNvSpPr/>
          <p:nvPr/>
        </p:nvSpPr>
        <p:spPr>
          <a:xfrm>
            <a:off x="5672379" y="260008"/>
            <a:ext cx="472506" cy="2650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80323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1B497E-C2ED-760D-AB83-767256513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Sun Model</a:t>
            </a:r>
          </a:p>
        </p:txBody>
      </p:sp>
      <p:grpSp>
        <p:nvGrpSpPr>
          <p:cNvPr id="35" name="Gruppieren 34">
            <a:extLst>
              <a:ext uri="{FF2B5EF4-FFF2-40B4-BE49-F238E27FC236}">
                <a16:creationId xmlns:a16="http://schemas.microsoft.com/office/drawing/2014/main" id="{BF80222E-394C-A12B-FB7D-70F0A8E3FDA4}"/>
              </a:ext>
            </a:extLst>
          </p:cNvPr>
          <p:cNvGrpSpPr/>
          <p:nvPr/>
        </p:nvGrpSpPr>
        <p:grpSpPr>
          <a:xfrm>
            <a:off x="158581" y="1067510"/>
            <a:ext cx="5103495" cy="2620010"/>
            <a:chOff x="0" y="651217"/>
            <a:chExt cx="6276108" cy="3222512"/>
          </a:xfrm>
        </p:grpSpPr>
        <p:sp>
          <p:nvSpPr>
            <p:cNvPr id="36" name="Rechteck 35">
              <a:extLst>
                <a:ext uri="{FF2B5EF4-FFF2-40B4-BE49-F238E27FC236}">
                  <a16:creationId xmlns:a16="http://schemas.microsoft.com/office/drawing/2014/main" id="{6E2F4D87-58B4-0054-423E-CAA8632A4D01}"/>
                </a:ext>
              </a:extLst>
            </p:cNvPr>
            <p:cNvSpPr/>
            <p:nvPr/>
          </p:nvSpPr>
          <p:spPr>
            <a:xfrm>
              <a:off x="0" y="2173777"/>
              <a:ext cx="6276108" cy="1276005"/>
            </a:xfrm>
            <a:prstGeom prst="rect">
              <a:avLst/>
            </a:prstGeom>
            <a:solidFill>
              <a:srgbClr val="ED7D31">
                <a:lumMod val="20000"/>
                <a:lumOff val="8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37" name="Gruppieren 36">
              <a:extLst>
                <a:ext uri="{FF2B5EF4-FFF2-40B4-BE49-F238E27FC236}">
                  <a16:creationId xmlns:a16="http://schemas.microsoft.com/office/drawing/2014/main" id="{A20D94E1-523B-31BC-ED57-8D5ED3C2F215}"/>
                </a:ext>
              </a:extLst>
            </p:cNvPr>
            <p:cNvGrpSpPr/>
            <p:nvPr/>
          </p:nvGrpSpPr>
          <p:grpSpPr>
            <a:xfrm>
              <a:off x="2006138" y="2147050"/>
              <a:ext cx="2280653" cy="1726677"/>
              <a:chOff x="2006138" y="2147052"/>
              <a:chExt cx="2280653" cy="1726677"/>
            </a:xfrm>
          </p:grpSpPr>
          <p:sp>
            <p:nvSpPr>
              <p:cNvPr id="58" name="Ellipse 57">
                <a:extLst>
                  <a:ext uri="{FF2B5EF4-FFF2-40B4-BE49-F238E27FC236}">
                    <a16:creationId xmlns:a16="http://schemas.microsoft.com/office/drawing/2014/main" id="{CC968CDB-73B7-2C57-299F-E1B71C23C735}"/>
                  </a:ext>
                </a:extLst>
              </p:cNvPr>
              <p:cNvSpPr/>
              <p:nvPr/>
            </p:nvSpPr>
            <p:spPr>
              <a:xfrm>
                <a:off x="2437015" y="2751514"/>
                <a:ext cx="1460269" cy="365755"/>
              </a:xfrm>
              <a:prstGeom prst="ellipse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dash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59" name="Gruppieren 58">
                <a:extLst>
                  <a:ext uri="{FF2B5EF4-FFF2-40B4-BE49-F238E27FC236}">
                    <a16:creationId xmlns:a16="http://schemas.microsoft.com/office/drawing/2014/main" id="{6B28FF03-82AC-6C72-983F-0C9309F51919}"/>
                  </a:ext>
                </a:extLst>
              </p:cNvPr>
              <p:cNvGrpSpPr/>
              <p:nvPr/>
            </p:nvGrpSpPr>
            <p:grpSpPr>
              <a:xfrm>
                <a:off x="2006138" y="2147052"/>
                <a:ext cx="2280653" cy="1726677"/>
                <a:chOff x="2006138" y="2147052"/>
                <a:chExt cx="2280653" cy="1726677"/>
              </a:xfrm>
            </p:grpSpPr>
            <p:cxnSp>
              <p:nvCxnSpPr>
                <p:cNvPr id="60" name="Gerader Verbinder 59">
                  <a:extLst>
                    <a:ext uri="{FF2B5EF4-FFF2-40B4-BE49-F238E27FC236}">
                      <a16:creationId xmlns:a16="http://schemas.microsoft.com/office/drawing/2014/main" id="{345A217B-1C98-F1C1-FB2D-B6CCC54E6A9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167150" y="2552006"/>
                  <a:ext cx="0" cy="756458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ysClr val="windowText" lastClr="000000"/>
                  </a:solidFill>
                  <a:prstDash val="lgDashDot"/>
                  <a:miter lim="800000"/>
                </a:ln>
                <a:effectLst/>
              </p:spPr>
            </p:cxnSp>
            <p:cxnSp>
              <p:nvCxnSpPr>
                <p:cNvPr id="61" name="Gerader Verbinder 60">
                  <a:extLst>
                    <a:ext uri="{FF2B5EF4-FFF2-40B4-BE49-F238E27FC236}">
                      <a16:creationId xmlns:a16="http://schemas.microsoft.com/office/drawing/2014/main" id="{F33EFAF9-DF5E-B1D6-ECF6-718BFDF9456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301240" y="2934391"/>
                  <a:ext cx="1730433" cy="0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ysClr val="windowText" lastClr="000000"/>
                  </a:solidFill>
                  <a:prstDash val="lgDashDot"/>
                  <a:miter lim="800000"/>
                </a:ln>
                <a:effectLst/>
              </p:spPr>
            </p:cxnSp>
            <p:sp>
              <p:nvSpPr>
                <p:cNvPr id="62" name="Textfeld 11">
                  <a:extLst>
                    <a:ext uri="{FF2B5EF4-FFF2-40B4-BE49-F238E27FC236}">
                      <a16:creationId xmlns:a16="http://schemas.microsoft.com/office/drawing/2014/main" id="{820C0BA4-2D61-285D-51D1-6FD66C8C813D}"/>
                    </a:ext>
                  </a:extLst>
                </p:cNvPr>
                <p:cNvSpPr txBox="1"/>
                <p:nvPr/>
              </p:nvSpPr>
              <p:spPr>
                <a:xfrm>
                  <a:off x="2904607" y="2147052"/>
                  <a:ext cx="295156" cy="5020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just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3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Times New Roman" panose="02020603050405020304" pitchFamily="18" charset="0"/>
                      <a:cs typeface="Times New Roman" panose="02020603050405020304" pitchFamily="18" charset="0"/>
                    </a:rPr>
                    <a:t>S</a:t>
                  </a:r>
                  <a:endParaRPr kumimoji="0" lang="de-DE" sz="12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</p:txBody>
            </p:sp>
            <p:sp>
              <p:nvSpPr>
                <p:cNvPr id="63" name="Textfeld 12">
                  <a:extLst>
                    <a:ext uri="{FF2B5EF4-FFF2-40B4-BE49-F238E27FC236}">
                      <a16:creationId xmlns:a16="http://schemas.microsoft.com/office/drawing/2014/main" id="{7E7526FC-9322-130A-66CC-3C5DBF06458B}"/>
                    </a:ext>
                  </a:extLst>
                </p:cNvPr>
                <p:cNvSpPr txBox="1"/>
                <p:nvPr/>
              </p:nvSpPr>
              <p:spPr>
                <a:xfrm>
                  <a:off x="2746237" y="3371651"/>
                  <a:ext cx="295156" cy="50207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just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3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Times New Roman" panose="02020603050405020304" pitchFamily="18" charset="0"/>
                      <a:cs typeface="Times New Roman" panose="02020603050405020304" pitchFamily="18" charset="0"/>
                    </a:rPr>
                    <a:t>N</a:t>
                  </a:r>
                  <a:endParaRPr kumimoji="0" lang="de-DE" sz="12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</p:txBody>
            </p:sp>
            <p:sp>
              <p:nvSpPr>
                <p:cNvPr id="64" name="Textfeld 13">
                  <a:extLst>
                    <a:ext uri="{FF2B5EF4-FFF2-40B4-BE49-F238E27FC236}">
                      <a16:creationId xmlns:a16="http://schemas.microsoft.com/office/drawing/2014/main" id="{83E1FDE0-2B25-017D-8AEB-BEEF59C2CA47}"/>
                    </a:ext>
                  </a:extLst>
                </p:cNvPr>
                <p:cNvSpPr txBox="1"/>
                <p:nvPr/>
              </p:nvSpPr>
              <p:spPr>
                <a:xfrm>
                  <a:off x="2006138" y="2745568"/>
                  <a:ext cx="295156" cy="50207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just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3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Times New Roman" panose="02020603050405020304" pitchFamily="18" charset="0"/>
                      <a:cs typeface="Times New Roman" panose="02020603050405020304" pitchFamily="18" charset="0"/>
                    </a:rPr>
                    <a:t>E</a:t>
                  </a:r>
                  <a:endParaRPr kumimoji="0" lang="de-DE" sz="12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</p:txBody>
            </p:sp>
            <p:sp>
              <p:nvSpPr>
                <p:cNvPr id="65" name="Textfeld 14">
                  <a:extLst>
                    <a:ext uri="{FF2B5EF4-FFF2-40B4-BE49-F238E27FC236}">
                      <a16:creationId xmlns:a16="http://schemas.microsoft.com/office/drawing/2014/main" id="{5BA5C1B5-8DEE-93F1-F33C-00A235F18E26}"/>
                    </a:ext>
                  </a:extLst>
                </p:cNvPr>
                <p:cNvSpPr txBox="1"/>
                <p:nvPr/>
              </p:nvSpPr>
              <p:spPr>
                <a:xfrm>
                  <a:off x="3872496" y="2950345"/>
                  <a:ext cx="414295" cy="49943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just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3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Times New Roman" panose="02020603050405020304" pitchFamily="18" charset="0"/>
                      <a:cs typeface="Times New Roman" panose="02020603050405020304" pitchFamily="18" charset="0"/>
                    </a:rPr>
                    <a:t>W</a:t>
                  </a:r>
                  <a:endParaRPr kumimoji="0" lang="de-DE" sz="12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38" name="Gruppieren 37">
              <a:extLst>
                <a:ext uri="{FF2B5EF4-FFF2-40B4-BE49-F238E27FC236}">
                  <a16:creationId xmlns:a16="http://schemas.microsoft.com/office/drawing/2014/main" id="{1CA7C498-F019-1721-5DEB-4D2C135B1ABD}"/>
                </a:ext>
              </a:extLst>
            </p:cNvPr>
            <p:cNvGrpSpPr/>
            <p:nvPr/>
          </p:nvGrpSpPr>
          <p:grpSpPr>
            <a:xfrm>
              <a:off x="1095730" y="651217"/>
              <a:ext cx="2070726" cy="2279018"/>
              <a:chOff x="1095730" y="651217"/>
              <a:chExt cx="2070726" cy="2279018"/>
            </a:xfrm>
          </p:grpSpPr>
          <p:sp>
            <p:nvSpPr>
              <p:cNvPr id="52" name="Ellipse 51">
                <a:extLst>
                  <a:ext uri="{FF2B5EF4-FFF2-40B4-BE49-F238E27FC236}">
                    <a16:creationId xmlns:a16="http://schemas.microsoft.com/office/drawing/2014/main" id="{20D1A9D2-D368-370D-5631-E4BC202BB29E}"/>
                  </a:ext>
                </a:extLst>
              </p:cNvPr>
              <p:cNvSpPr/>
              <p:nvPr/>
            </p:nvSpPr>
            <p:spPr>
              <a:xfrm>
                <a:off x="1095730" y="651217"/>
                <a:ext cx="569423" cy="569421"/>
              </a:xfrm>
              <a:prstGeom prst="ellipse">
                <a:avLst/>
              </a:prstGeom>
              <a:solidFill>
                <a:srgbClr val="FFFF00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53" name="Gruppieren 52">
                <a:extLst>
                  <a:ext uri="{FF2B5EF4-FFF2-40B4-BE49-F238E27FC236}">
                    <a16:creationId xmlns:a16="http://schemas.microsoft.com/office/drawing/2014/main" id="{2FADA148-EB34-E21B-F60A-4D9D48E5BEDE}"/>
                  </a:ext>
                </a:extLst>
              </p:cNvPr>
              <p:cNvGrpSpPr/>
              <p:nvPr/>
            </p:nvGrpSpPr>
            <p:grpSpPr>
              <a:xfrm>
                <a:off x="1380441" y="908893"/>
                <a:ext cx="1786015" cy="2021342"/>
                <a:chOff x="1380441" y="908893"/>
                <a:chExt cx="1786015" cy="2021342"/>
              </a:xfrm>
            </p:grpSpPr>
            <p:cxnSp>
              <p:nvCxnSpPr>
                <p:cNvPr id="54" name="Gerader Verbinder 53">
                  <a:extLst>
                    <a:ext uri="{FF2B5EF4-FFF2-40B4-BE49-F238E27FC236}">
                      <a16:creationId xmlns:a16="http://schemas.microsoft.com/office/drawing/2014/main" id="{AAD78449-6353-DC99-F38D-E92874F251A7}"/>
                    </a:ext>
                  </a:extLst>
                </p:cNvPr>
                <p:cNvCxnSpPr/>
                <p:nvPr/>
              </p:nvCxnSpPr>
              <p:spPr>
                <a:xfrm>
                  <a:off x="1380441" y="1220639"/>
                  <a:ext cx="0" cy="962035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ysClr val="windowText" lastClr="000000"/>
                  </a:solidFill>
                  <a:prstDash val="lgDashDot"/>
                  <a:miter lim="800000"/>
                </a:ln>
                <a:effectLst/>
              </p:spPr>
            </p:cxnSp>
            <p:cxnSp>
              <p:nvCxnSpPr>
                <p:cNvPr id="55" name="Gerader Verbinder 54">
                  <a:extLst>
                    <a:ext uri="{FF2B5EF4-FFF2-40B4-BE49-F238E27FC236}">
                      <a16:creationId xmlns:a16="http://schemas.microsoft.com/office/drawing/2014/main" id="{D382A98E-8981-CD4E-6520-0B2810FF60D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380441" y="908893"/>
                  <a:ext cx="1786015" cy="2021342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ysClr val="windowText" lastClr="000000"/>
                  </a:solidFill>
                  <a:prstDash val="lgDashDot"/>
                  <a:miter lim="800000"/>
                </a:ln>
                <a:effectLst/>
              </p:spPr>
            </p:cxnSp>
            <p:cxnSp>
              <p:nvCxnSpPr>
                <p:cNvPr id="56" name="Gerader Verbinder 55">
                  <a:extLst>
                    <a:ext uri="{FF2B5EF4-FFF2-40B4-BE49-F238E27FC236}">
                      <a16:creationId xmlns:a16="http://schemas.microsoft.com/office/drawing/2014/main" id="{4AE8459E-1637-C3F5-AE83-DC8718B74B4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380441" y="2206643"/>
                  <a:ext cx="1786015" cy="723592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ysClr val="windowText" lastClr="000000"/>
                  </a:solidFill>
                  <a:prstDash val="lgDashDot"/>
                  <a:miter lim="800000"/>
                </a:ln>
                <a:effectLst/>
              </p:spPr>
            </p:cxnSp>
            <p:cxnSp>
              <p:nvCxnSpPr>
                <p:cNvPr id="57" name="Gerade Verbindung mit Pfeil 56">
                  <a:extLst>
                    <a:ext uri="{FF2B5EF4-FFF2-40B4-BE49-F238E27FC236}">
                      <a16:creationId xmlns:a16="http://schemas.microsoft.com/office/drawing/2014/main" id="{34D0BF36-1E48-6BE0-256B-6A88530AC44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2332970" y="2001063"/>
                  <a:ext cx="820023" cy="910244"/>
                </a:xfrm>
                <a:prstGeom prst="straightConnector1">
                  <a:avLst/>
                </a:prstGeom>
                <a:noFill/>
                <a:ln w="12700" cap="flat" cmpd="sng" algn="ctr">
                  <a:solidFill>
                    <a:srgbClr val="FF0000"/>
                  </a:solidFill>
                  <a:prstDash val="solid"/>
                  <a:miter lim="800000"/>
                  <a:tailEnd type="triangle"/>
                </a:ln>
                <a:effectLst/>
              </p:spPr>
            </p:cxnSp>
          </p:grpSp>
        </p:grpSp>
        <p:grpSp>
          <p:nvGrpSpPr>
            <p:cNvPr id="39" name="Gruppieren 38">
              <a:extLst>
                <a:ext uri="{FF2B5EF4-FFF2-40B4-BE49-F238E27FC236}">
                  <a16:creationId xmlns:a16="http://schemas.microsoft.com/office/drawing/2014/main" id="{16BE5A80-B720-E632-4789-0CFA89464C58}"/>
                </a:ext>
              </a:extLst>
            </p:cNvPr>
            <p:cNvGrpSpPr/>
            <p:nvPr/>
          </p:nvGrpSpPr>
          <p:grpSpPr>
            <a:xfrm>
              <a:off x="2502134" y="1986741"/>
              <a:ext cx="1328644" cy="1886988"/>
              <a:chOff x="2502134" y="1986741"/>
              <a:chExt cx="1328644" cy="1886988"/>
            </a:xfrm>
          </p:grpSpPr>
          <p:sp>
            <p:nvSpPr>
              <p:cNvPr id="50" name="Bogen 49">
                <a:extLst>
                  <a:ext uri="{FF2B5EF4-FFF2-40B4-BE49-F238E27FC236}">
                    <a16:creationId xmlns:a16="http://schemas.microsoft.com/office/drawing/2014/main" id="{9FF07E24-B5EB-B7B2-8859-653C547C3063}"/>
                  </a:ext>
                </a:extLst>
              </p:cNvPr>
              <p:cNvSpPr/>
              <p:nvPr/>
            </p:nvSpPr>
            <p:spPr>
              <a:xfrm rot="16200000">
                <a:off x="2222962" y="2265913"/>
                <a:ext cx="1886988" cy="1328644"/>
              </a:xfrm>
              <a:prstGeom prst="arc">
                <a:avLst>
                  <a:gd name="adj1" fmla="val 17471918"/>
                  <a:gd name="adj2" fmla="val 19199777"/>
                </a:avLst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wrap="square" rtlCol="0" anchor="ctr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51" name="Textfeld 30">
                    <a:extLst>
                      <a:ext uri="{FF2B5EF4-FFF2-40B4-BE49-F238E27FC236}">
                        <a16:creationId xmlns:a16="http://schemas.microsoft.com/office/drawing/2014/main" id="{90D0E5D3-53FB-CA73-EE8D-1A679AE8C5D1}"/>
                      </a:ext>
                    </a:extLst>
                  </p:cNvPr>
                  <p:cNvSpPr txBox="1"/>
                  <p:nvPr/>
                </p:nvSpPr>
                <p:spPr>
                  <a:xfrm>
                    <a:off x="2567935" y="2428348"/>
                    <a:ext cx="156167" cy="37636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marL="0" marR="0" lvl="0" indent="0" algn="just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3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𝜂</m:t>
                          </m:r>
                        </m:oMath>
                      </m:oMathPara>
                    </a14:m>
                    <a:endParaRPr kumimoji="0" lang="de-DE" sz="12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Times New Roman" panose="02020603050405020304" pitchFamily="18" charset="0"/>
                    </a:endParaRPr>
                  </a:p>
                </p:txBody>
              </p:sp>
            </mc:Choice>
            <mc:Fallback>
              <p:sp>
                <p:nvSpPr>
                  <p:cNvPr id="51" name="Textfeld 30">
                    <a:extLst>
                      <a:ext uri="{FF2B5EF4-FFF2-40B4-BE49-F238E27FC236}">
                        <a16:creationId xmlns:a16="http://schemas.microsoft.com/office/drawing/2014/main" id="{90D0E5D3-53FB-CA73-EE8D-1A679AE8C5D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67935" y="2428348"/>
                    <a:ext cx="156167" cy="376363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70000" r="-70000" b="-16000"/>
                    </a:stretch>
                  </a:blipFill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40" name="Gruppieren 39">
              <a:extLst>
                <a:ext uri="{FF2B5EF4-FFF2-40B4-BE49-F238E27FC236}">
                  <a16:creationId xmlns:a16="http://schemas.microsoft.com/office/drawing/2014/main" id="{A10D8163-297D-316E-B4F0-F5725EB5BD98}"/>
                </a:ext>
              </a:extLst>
            </p:cNvPr>
            <p:cNvGrpSpPr/>
            <p:nvPr/>
          </p:nvGrpSpPr>
          <p:grpSpPr>
            <a:xfrm>
              <a:off x="2324110" y="2630977"/>
              <a:ext cx="1684692" cy="616093"/>
              <a:chOff x="2324110" y="2630977"/>
              <a:chExt cx="1684692" cy="616092"/>
            </a:xfrm>
          </p:grpSpPr>
          <p:sp>
            <p:nvSpPr>
              <p:cNvPr id="48" name="Bogen 47">
                <a:extLst>
                  <a:ext uri="{FF2B5EF4-FFF2-40B4-BE49-F238E27FC236}">
                    <a16:creationId xmlns:a16="http://schemas.microsoft.com/office/drawing/2014/main" id="{6468096B-7F50-D82B-BA42-E05AB4C59692}"/>
                  </a:ext>
                </a:extLst>
              </p:cNvPr>
              <p:cNvSpPr/>
              <p:nvPr/>
            </p:nvSpPr>
            <p:spPr>
              <a:xfrm rot="10800000">
                <a:off x="2324110" y="2630977"/>
                <a:ext cx="1684692" cy="598516"/>
              </a:xfrm>
              <a:prstGeom prst="arc">
                <a:avLst>
                  <a:gd name="adj1" fmla="val 16200000"/>
                  <a:gd name="adj2" fmla="val 1292310"/>
                </a:avLst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wrap="square" rtlCol="0" anchor="ctr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49" name="Textfeld 32">
                    <a:extLst>
                      <a:ext uri="{FF2B5EF4-FFF2-40B4-BE49-F238E27FC236}">
                        <a16:creationId xmlns:a16="http://schemas.microsoft.com/office/drawing/2014/main" id="{D7CCC8DE-B561-4F4F-F617-FB3C064BC868}"/>
                      </a:ext>
                    </a:extLst>
                  </p:cNvPr>
                  <p:cNvSpPr txBox="1"/>
                  <p:nvPr/>
                </p:nvSpPr>
                <p:spPr>
                  <a:xfrm>
                    <a:off x="2746238" y="2870706"/>
                    <a:ext cx="387295" cy="37636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marL="0" marR="0" lvl="0" indent="0" algn="just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3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𝛼</m:t>
                          </m:r>
                        </m:oMath>
                      </m:oMathPara>
                    </a14:m>
                    <a:endParaRPr kumimoji="0" lang="de-DE" sz="12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Times New Roman" panose="02020603050405020304" pitchFamily="18" charset="0"/>
                    </a:endParaRPr>
                  </a:p>
                </p:txBody>
              </p:sp>
            </mc:Choice>
            <mc:Fallback>
              <p:sp>
                <p:nvSpPr>
                  <p:cNvPr id="49" name="Textfeld 32">
                    <a:extLst>
                      <a:ext uri="{FF2B5EF4-FFF2-40B4-BE49-F238E27FC236}">
                        <a16:creationId xmlns:a16="http://schemas.microsoft.com/office/drawing/2014/main" id="{D7CCC8DE-B561-4F4F-F617-FB3C064BC86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46238" y="2870706"/>
                    <a:ext cx="387295" cy="376363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11538" r="-17308"/>
                    </a:stretch>
                  </a:blipFill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41" name="Gruppieren 40">
              <a:extLst>
                <a:ext uri="{FF2B5EF4-FFF2-40B4-BE49-F238E27FC236}">
                  <a16:creationId xmlns:a16="http://schemas.microsoft.com/office/drawing/2014/main" id="{4AEFA485-0B8B-F65E-5B1F-2748FD4A5012}"/>
                </a:ext>
              </a:extLst>
            </p:cNvPr>
            <p:cNvGrpSpPr/>
            <p:nvPr/>
          </p:nvGrpSpPr>
          <p:grpSpPr>
            <a:xfrm>
              <a:off x="3111736" y="2084242"/>
              <a:ext cx="1360578" cy="1789486"/>
              <a:chOff x="3111733" y="2084242"/>
              <a:chExt cx="1360578" cy="1789486"/>
            </a:xfrm>
          </p:grpSpPr>
          <p:sp>
            <p:nvSpPr>
              <p:cNvPr id="42" name="Textfeld 5">
                <a:extLst>
                  <a:ext uri="{FF2B5EF4-FFF2-40B4-BE49-F238E27FC236}">
                    <a16:creationId xmlns:a16="http://schemas.microsoft.com/office/drawing/2014/main" id="{20CDE851-5933-BDD8-D7AD-4D1DE15B01C7}"/>
                  </a:ext>
                </a:extLst>
              </p:cNvPr>
              <p:cNvSpPr txBox="1"/>
              <p:nvPr/>
            </p:nvSpPr>
            <p:spPr>
              <a:xfrm flipH="1">
                <a:off x="3111733" y="3371650"/>
                <a:ext cx="387295" cy="5020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just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3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endParaRPr kumimoji="0" lang="de-DE" sz="12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  <p:cxnSp>
            <p:nvCxnSpPr>
              <p:cNvPr id="43" name="Gerade Verbindung mit Pfeil 42">
                <a:extLst>
                  <a:ext uri="{FF2B5EF4-FFF2-40B4-BE49-F238E27FC236}">
                    <a16:creationId xmlns:a16="http://schemas.microsoft.com/office/drawing/2014/main" id="{FB8D7405-3301-4A1F-0924-AC5576BE343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63858" y="2084242"/>
                <a:ext cx="0" cy="838997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44546A">
                    <a:lumMod val="50000"/>
                    <a:lumOff val="50000"/>
                  </a:srgbClr>
                </a:solidFill>
                <a:prstDash val="solid"/>
                <a:miter lim="800000"/>
                <a:tailEnd type="triangle"/>
              </a:ln>
              <a:effectLst/>
            </p:spPr>
          </p:cxnSp>
          <p:sp>
            <p:nvSpPr>
              <p:cNvPr id="44" name="Textfeld 23">
                <a:extLst>
                  <a:ext uri="{FF2B5EF4-FFF2-40B4-BE49-F238E27FC236}">
                    <a16:creationId xmlns:a16="http://schemas.microsoft.com/office/drawing/2014/main" id="{ECB46050-F457-99C7-D64C-60501D528386}"/>
                  </a:ext>
                </a:extLst>
              </p:cNvPr>
              <p:cNvSpPr txBox="1"/>
              <p:nvPr/>
            </p:nvSpPr>
            <p:spPr>
              <a:xfrm flipH="1">
                <a:off x="3111733" y="2142901"/>
                <a:ext cx="387295" cy="5020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just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3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z</a:t>
                </a:r>
                <a:endParaRPr kumimoji="0" lang="de-DE" sz="12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  <p:cxnSp>
            <p:nvCxnSpPr>
              <p:cNvPr id="45" name="Gerade Verbindung mit Pfeil 44">
                <a:extLst>
                  <a:ext uri="{FF2B5EF4-FFF2-40B4-BE49-F238E27FC236}">
                    <a16:creationId xmlns:a16="http://schemas.microsoft.com/office/drawing/2014/main" id="{83576C4D-00D6-36A9-E111-7A683FD6850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66454" y="2933911"/>
                <a:ext cx="1205347" cy="481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92D05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46" name="Gerade Verbindung mit Pfeil 45">
                <a:extLst>
                  <a:ext uri="{FF2B5EF4-FFF2-40B4-BE49-F238E27FC236}">
                    <a16:creationId xmlns:a16="http://schemas.microsoft.com/office/drawing/2014/main" id="{DAFC1826-4CC5-4E43-3692-A97E2E18386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66454" y="2927335"/>
                <a:ext cx="1387" cy="702815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7030A0"/>
                </a:solidFill>
                <a:prstDash val="solid"/>
                <a:miter lim="800000"/>
                <a:tailEnd type="triangle"/>
              </a:ln>
              <a:effectLst/>
            </p:spPr>
          </p:cxnSp>
          <p:sp>
            <p:nvSpPr>
              <p:cNvPr id="47" name="Textfeld 31">
                <a:extLst>
                  <a:ext uri="{FF2B5EF4-FFF2-40B4-BE49-F238E27FC236}">
                    <a16:creationId xmlns:a16="http://schemas.microsoft.com/office/drawing/2014/main" id="{4C00DCCF-1350-CE66-7F9C-43CA865AAA34}"/>
                  </a:ext>
                </a:extLst>
              </p:cNvPr>
              <p:cNvSpPr txBox="1"/>
              <p:nvPr/>
            </p:nvSpPr>
            <p:spPr>
              <a:xfrm>
                <a:off x="4085797" y="2505157"/>
                <a:ext cx="386514" cy="508075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0" marR="0" lvl="0" indent="0" algn="just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3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  <a:endParaRPr kumimoji="0" lang="de-DE" sz="12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</p:grpSp>
      </p:grpSp>
      <p:pic>
        <p:nvPicPr>
          <p:cNvPr id="67" name="Grafik 66" descr="Ein Bild, das Schrift, Grafiken, Logo, Text enthält.&#10;&#10;Automatisch generierte Beschreibung">
            <a:extLst>
              <a:ext uri="{FF2B5EF4-FFF2-40B4-BE49-F238E27FC236}">
                <a16:creationId xmlns:a16="http://schemas.microsoft.com/office/drawing/2014/main" id="{3E025EE0-6874-BD72-55A9-185AC135C6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3919" y="3714242"/>
            <a:ext cx="3106688" cy="69037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9" name="Textfeld 68">
                <a:extLst>
                  <a:ext uri="{FF2B5EF4-FFF2-40B4-BE49-F238E27FC236}">
                    <a16:creationId xmlns:a16="http://schemas.microsoft.com/office/drawing/2014/main" id="{D2F063F3-E956-A7E5-01B6-BA46D7F94AF0}"/>
                  </a:ext>
                </a:extLst>
              </p:cNvPr>
              <p:cNvSpPr txBox="1"/>
              <p:nvPr/>
            </p:nvSpPr>
            <p:spPr>
              <a:xfrm>
                <a:off x="4433721" y="1231475"/>
                <a:ext cx="4572000" cy="9873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de-DE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eqArrPr>
                        <m:e>
                          <m:sSub>
                            <m:sSubPr>
                              <m:ctrlPr>
                                <a:rPr lang="de-DE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de-DE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acc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𝑠𝑢𝑛</m:t>
                              </m:r>
                            </m:sub>
                          </m:sSub>
                          <m:r>
                            <a:rPr lang="de-DE" i="0"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de-DE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DE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𝑠𝑢𝑛</m:t>
                                  </m:r>
                                </m:sub>
                              </m:sSub>
                              <m:r>
                                <a:rPr lang="de-DE" i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de-DE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𝑠𝑢𝑛</m:t>
                                  </m:r>
                                </m:sub>
                              </m:sSub>
                              <m:r>
                                <a:rPr lang="de-DE" i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de-DE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𝑠𝑢𝑛</m:t>
                                  </m:r>
                                </m:sub>
                              </m:sSub>
                            </m:e>
                          </m:d>
                        </m:e>
                        <m:e>
                          <m:eqArr>
                            <m:eqArrPr>
                              <m:ctrlPr>
                                <a:rPr lang="de-DE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de-DE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𝑠𝑢𝑛</m:t>
                                  </m:r>
                                </m:sub>
                              </m:sSub>
                              <m:r>
                                <a:rPr lang="de-DE" i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unc>
                                <m:func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 i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i="0">
                                          <a:latin typeface="Cambria Math" panose="02040503050406030204" pitchFamily="18" charset="0"/>
                                        </a:rPr>
                                        <m:t>90°−</m:t>
                                      </m:r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  <m:t>𝜂</m:t>
                                      </m:r>
                                    </m:e>
                                  </m:d>
                                </m:e>
                              </m:func>
                              <m:func>
                                <m:func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 i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de-DE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func>
                            </m:e>
                            <m:e>
                              <m:eqArr>
                                <m:eqArrPr>
                                  <m:ctrlPr>
                                    <a:rPr lang="de-DE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sSub>
                                    <m:sSubPr>
                                      <m:ctrlPr>
                                        <a:rPr lang="de-DE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  <m:t>𝑠𝑢𝑛</m:t>
                                      </m:r>
                                    </m:sub>
                                  </m:sSub>
                                  <m:r>
                                    <a:rPr lang="de-DE" i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func>
                                    <m:funcPr>
                                      <m:ctrlP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de-DE" i="0"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de-DE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i="0">
                                              <a:latin typeface="Cambria Math" panose="02040503050406030204" pitchFamily="18" charset="0"/>
                                            </a:rPr>
                                            <m:t>90°−</m:t>
                                          </m:r>
                                          <m:r>
                                            <a:rPr lang="de-DE" i="1">
                                              <a:latin typeface="Cambria Math" panose="02040503050406030204" pitchFamily="18" charset="0"/>
                                            </a:rPr>
                                            <m:t>𝜂</m:t>
                                          </m:r>
                                        </m:e>
                                      </m:d>
                                    </m:e>
                                  </m:func>
                                  <m:func>
                                    <m:funcPr>
                                      <m:ctrlP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de-DE" i="0"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r>
                                        <a:rPr lang="de-DE" i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func>
                                </m:e>
                                <m:e>
                                  <m:sSub>
                                    <m:sSubPr>
                                      <m:ctrlPr>
                                        <a:rPr lang="de-DE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  <m:t>𝑠𝑢𝑛</m:t>
                                      </m:r>
                                    </m:sub>
                                  </m:sSub>
                                  <m:r>
                                    <a:rPr lang="de-DE" i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func>
                                    <m:funcPr>
                                      <m:ctrlP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de-DE" i="0"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d>
                                        <m:dPr>
                                          <m:endChr m:val=""/>
                                          <m:ctrlPr>
                                            <a:rPr lang="de-DE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i="0">
                                              <a:latin typeface="Cambria Math" panose="02040503050406030204" pitchFamily="18" charset="0"/>
                                            </a:rPr>
                                            <m:t>90°−</m:t>
                                          </m:r>
                                          <m:r>
                                            <a:rPr lang="de-DE" i="1">
                                              <a:latin typeface="Cambria Math" panose="02040503050406030204" pitchFamily="18" charset="0"/>
                                            </a:rPr>
                                            <m:t>𝜂</m:t>
                                          </m:r>
                                          <m:r>
                                            <a:rPr lang="de-DE" b="0" i="1" smtClean="0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e>
                                      </m:d>
                                    </m:e>
                                  </m:func>
                                </m:e>
                              </m:eqArr>
                            </m:e>
                          </m:eqArr>
                        </m:e>
                      </m:eqArr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69" name="Textfeld 68">
                <a:extLst>
                  <a:ext uri="{FF2B5EF4-FFF2-40B4-BE49-F238E27FC236}">
                    <a16:creationId xmlns:a16="http://schemas.microsoft.com/office/drawing/2014/main" id="{D2F063F3-E956-A7E5-01B6-BA46D7F94A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3721" y="1231475"/>
                <a:ext cx="4572000" cy="98732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0" name="Grafik 69">
            <a:extLst>
              <a:ext uri="{FF2B5EF4-FFF2-40B4-BE49-F238E27FC236}">
                <a16:creationId xmlns:a16="http://schemas.microsoft.com/office/drawing/2014/main" id="{BDC44057-3C31-0AED-0603-B241627445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1438" y="2164980"/>
            <a:ext cx="2298029" cy="2298029"/>
          </a:xfrm>
          <a:prstGeom prst="rect">
            <a:avLst/>
          </a:prstGeom>
        </p:spPr>
      </p:pic>
      <p:grpSp>
        <p:nvGrpSpPr>
          <p:cNvPr id="73" name="Gruppieren 72">
            <a:extLst>
              <a:ext uri="{FF2B5EF4-FFF2-40B4-BE49-F238E27FC236}">
                <a16:creationId xmlns:a16="http://schemas.microsoft.com/office/drawing/2014/main" id="{4FC68B23-1B7C-A925-8E67-792CCC04D993}"/>
              </a:ext>
            </a:extLst>
          </p:cNvPr>
          <p:cNvGrpSpPr/>
          <p:nvPr/>
        </p:nvGrpSpPr>
        <p:grpSpPr>
          <a:xfrm>
            <a:off x="5632704" y="106814"/>
            <a:ext cx="1405130" cy="1028700"/>
            <a:chOff x="0" y="0"/>
            <a:chExt cx="5656810" cy="6263641"/>
          </a:xfrm>
        </p:grpSpPr>
        <p:sp>
          <p:nvSpPr>
            <p:cNvPr id="74" name="Rechteck 73">
              <a:extLst>
                <a:ext uri="{FF2B5EF4-FFF2-40B4-BE49-F238E27FC236}">
                  <a16:creationId xmlns:a16="http://schemas.microsoft.com/office/drawing/2014/main" id="{BE2E42CC-1DB8-F97E-C751-8FDD568A46B5}"/>
                </a:ext>
              </a:extLst>
            </p:cNvPr>
            <p:cNvSpPr/>
            <p:nvPr/>
          </p:nvSpPr>
          <p:spPr>
            <a:xfrm>
              <a:off x="0" y="0"/>
              <a:ext cx="5656810" cy="6263641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 w="12700" cap="flat" cmpd="sng" algn="ctr">
              <a:solidFill>
                <a:srgbClr val="4472C4">
                  <a:shade val="15000"/>
                </a:srgbClr>
              </a:solidFill>
              <a:prstDash val="lgDashDot"/>
              <a:miter lim="800000"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2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endParaRPr>
            </a:p>
          </p:txBody>
        </p:sp>
        <p:sp>
          <p:nvSpPr>
            <p:cNvPr id="75" name="Rechteck 74">
              <a:extLst>
                <a:ext uri="{FF2B5EF4-FFF2-40B4-BE49-F238E27FC236}">
                  <a16:creationId xmlns:a16="http://schemas.microsoft.com/office/drawing/2014/main" id="{EF4C3D71-2349-DCDE-C7B7-7EB2E3D34372}"/>
                </a:ext>
              </a:extLst>
            </p:cNvPr>
            <p:cNvSpPr/>
            <p:nvPr/>
          </p:nvSpPr>
          <p:spPr>
            <a:xfrm>
              <a:off x="45719" y="365761"/>
              <a:ext cx="3861263" cy="4655127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 w="12700" cap="flat" cmpd="sng" algn="ctr">
              <a:solidFill>
                <a:srgbClr val="4472C4">
                  <a:shade val="15000"/>
                </a:srgbClr>
              </a:solidFill>
              <a:prstDash val="lgDashDot"/>
              <a:miter lim="800000"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2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endParaRPr>
            </a:p>
          </p:txBody>
        </p:sp>
        <p:sp>
          <p:nvSpPr>
            <p:cNvPr id="76" name="Rechteck 75">
              <a:extLst>
                <a:ext uri="{FF2B5EF4-FFF2-40B4-BE49-F238E27FC236}">
                  <a16:creationId xmlns:a16="http://schemas.microsoft.com/office/drawing/2014/main" id="{7DD1C1F6-C0A5-585C-0633-3F76CAE80657}"/>
                </a:ext>
              </a:extLst>
            </p:cNvPr>
            <p:cNvSpPr/>
            <p:nvPr/>
          </p:nvSpPr>
          <p:spPr>
            <a:xfrm>
              <a:off x="87283" y="731521"/>
              <a:ext cx="2007524" cy="2992582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 w="12700" cap="flat" cmpd="sng" algn="ctr">
              <a:solidFill>
                <a:srgbClr val="4472C4">
                  <a:shade val="15000"/>
                </a:srgbClr>
              </a:solidFill>
              <a:prstDash val="lgDashDot"/>
              <a:miter lim="800000"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2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endParaRPr>
            </a:p>
          </p:txBody>
        </p:sp>
        <p:grpSp>
          <p:nvGrpSpPr>
            <p:cNvPr id="77" name="Gruppieren 76">
              <a:extLst>
                <a:ext uri="{FF2B5EF4-FFF2-40B4-BE49-F238E27FC236}">
                  <a16:creationId xmlns:a16="http://schemas.microsoft.com/office/drawing/2014/main" id="{F66D8807-D51A-DC2A-A005-3FB97248BB33}"/>
                </a:ext>
              </a:extLst>
            </p:cNvPr>
            <p:cNvGrpSpPr/>
            <p:nvPr/>
          </p:nvGrpSpPr>
          <p:grpSpPr>
            <a:xfrm>
              <a:off x="282632" y="1115488"/>
              <a:ext cx="5213466" cy="5075324"/>
              <a:chOff x="282632" y="1115488"/>
              <a:chExt cx="5213466" cy="5075324"/>
            </a:xfrm>
          </p:grpSpPr>
          <p:sp>
            <p:nvSpPr>
              <p:cNvPr id="78" name="Rechteck 77">
                <a:extLst>
                  <a:ext uri="{FF2B5EF4-FFF2-40B4-BE49-F238E27FC236}">
                    <a16:creationId xmlns:a16="http://schemas.microsoft.com/office/drawing/2014/main" id="{12037728-B225-06C8-E1B2-EFD246B97E8A}"/>
                  </a:ext>
                </a:extLst>
              </p:cNvPr>
              <p:cNvSpPr/>
              <p:nvPr/>
            </p:nvSpPr>
            <p:spPr>
              <a:xfrm>
                <a:off x="4166060" y="1447801"/>
                <a:ext cx="1330038" cy="897773"/>
              </a:xfrm>
              <a:prstGeom prst="rect">
                <a:avLst/>
              </a:prstGeom>
              <a:solidFill>
                <a:srgbClr val="5B9BD5"/>
              </a:solidFill>
              <a:ln w="12700" cap="flat" cmpd="sng" algn="ctr">
                <a:solidFill>
                  <a:srgbClr val="4472C4">
                    <a:shade val="15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3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2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Times New Roman" panose="02020603050405020304" pitchFamily="18" charset="0"/>
                  <a:cs typeface="+mn-cs"/>
                </a:endParaRPr>
              </a:p>
            </p:txBody>
          </p:sp>
          <p:sp>
            <p:nvSpPr>
              <p:cNvPr id="79" name="Rechteck 78">
                <a:extLst>
                  <a:ext uri="{FF2B5EF4-FFF2-40B4-BE49-F238E27FC236}">
                    <a16:creationId xmlns:a16="http://schemas.microsoft.com/office/drawing/2014/main" id="{40B13F46-349B-FB74-9405-76AEE890D251}"/>
                  </a:ext>
                </a:extLst>
              </p:cNvPr>
              <p:cNvSpPr/>
              <p:nvPr/>
            </p:nvSpPr>
            <p:spPr>
              <a:xfrm>
                <a:off x="2376745" y="5293041"/>
                <a:ext cx="1330038" cy="897771"/>
              </a:xfrm>
              <a:prstGeom prst="rect">
                <a:avLst/>
              </a:prstGeom>
              <a:solidFill>
                <a:srgbClr val="FF717B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3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2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Times New Roman" panose="02020603050405020304" pitchFamily="18" charset="0"/>
                  <a:cs typeface="+mn-cs"/>
                </a:endParaRPr>
              </a:p>
            </p:txBody>
          </p:sp>
          <p:grpSp>
            <p:nvGrpSpPr>
              <p:cNvPr id="80" name="Gruppieren 79">
                <a:extLst>
                  <a:ext uri="{FF2B5EF4-FFF2-40B4-BE49-F238E27FC236}">
                    <a16:creationId xmlns:a16="http://schemas.microsoft.com/office/drawing/2014/main" id="{3C806EB6-D970-5A1B-FC64-040E54728186}"/>
                  </a:ext>
                </a:extLst>
              </p:cNvPr>
              <p:cNvGrpSpPr/>
              <p:nvPr/>
            </p:nvGrpSpPr>
            <p:grpSpPr>
              <a:xfrm>
                <a:off x="282632" y="1115488"/>
                <a:ext cx="3424151" cy="3793578"/>
                <a:chOff x="282632" y="1115488"/>
                <a:chExt cx="3424151" cy="3793578"/>
              </a:xfrm>
            </p:grpSpPr>
            <p:sp>
              <p:nvSpPr>
                <p:cNvPr id="81" name="Rechteck 80">
                  <a:extLst>
                    <a:ext uri="{FF2B5EF4-FFF2-40B4-BE49-F238E27FC236}">
                      <a16:creationId xmlns:a16="http://schemas.microsoft.com/office/drawing/2014/main" id="{DAAABA9A-4595-A490-141C-6864687D7331}"/>
                    </a:ext>
                  </a:extLst>
                </p:cNvPr>
                <p:cNvSpPr/>
                <p:nvPr/>
              </p:nvSpPr>
              <p:spPr>
                <a:xfrm>
                  <a:off x="1482090" y="4011295"/>
                  <a:ext cx="1330036" cy="897771"/>
                </a:xfrm>
                <a:prstGeom prst="rect">
                  <a:avLst/>
                </a:prstGeom>
                <a:solidFill>
                  <a:srgbClr val="B482DA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3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e-DE" sz="12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Times New Roman" panose="02020603050405020304" pitchFamily="18" charset="0"/>
                    <a:cs typeface="+mn-cs"/>
                  </a:endParaRPr>
                </a:p>
              </p:txBody>
            </p:sp>
            <p:sp>
              <p:nvSpPr>
                <p:cNvPr id="82" name="Rechteck 81">
                  <a:extLst>
                    <a:ext uri="{FF2B5EF4-FFF2-40B4-BE49-F238E27FC236}">
                      <a16:creationId xmlns:a16="http://schemas.microsoft.com/office/drawing/2014/main" id="{2C0D38E2-2D52-8609-1191-3E5DBF1600B8}"/>
                    </a:ext>
                  </a:extLst>
                </p:cNvPr>
                <p:cNvSpPr/>
                <p:nvPr/>
              </p:nvSpPr>
              <p:spPr>
                <a:xfrm>
                  <a:off x="2376745" y="2729549"/>
                  <a:ext cx="1330038" cy="897771"/>
                </a:xfrm>
                <a:prstGeom prst="rect">
                  <a:avLst/>
                </a:prstGeom>
                <a:solidFill>
                  <a:srgbClr val="92D050"/>
                </a:solidFill>
                <a:ln w="12700" cap="flat" cmpd="sng" algn="ctr">
                  <a:solidFill>
                    <a:srgbClr val="4472C4">
                      <a:shade val="15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3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e-DE" sz="12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Times New Roman" panose="02020603050405020304" pitchFamily="18" charset="0"/>
                    <a:cs typeface="+mn-cs"/>
                  </a:endParaRPr>
                </a:p>
              </p:txBody>
            </p:sp>
            <p:grpSp>
              <p:nvGrpSpPr>
                <p:cNvPr id="83" name="Gruppieren 82">
                  <a:extLst>
                    <a:ext uri="{FF2B5EF4-FFF2-40B4-BE49-F238E27FC236}">
                      <a16:creationId xmlns:a16="http://schemas.microsoft.com/office/drawing/2014/main" id="{08A335E1-1295-95F7-CABD-09F492847559}"/>
                    </a:ext>
                  </a:extLst>
                </p:cNvPr>
                <p:cNvGrpSpPr/>
                <p:nvPr/>
              </p:nvGrpSpPr>
              <p:grpSpPr>
                <a:xfrm>
                  <a:off x="282632" y="1115488"/>
                  <a:ext cx="1634838" cy="2511832"/>
                  <a:chOff x="282632" y="1115488"/>
                  <a:chExt cx="1634837" cy="2511832"/>
                </a:xfrm>
              </p:grpSpPr>
              <p:sp>
                <p:nvSpPr>
                  <p:cNvPr id="84" name="Rechteck 83">
                    <a:extLst>
                      <a:ext uri="{FF2B5EF4-FFF2-40B4-BE49-F238E27FC236}">
                        <a16:creationId xmlns:a16="http://schemas.microsoft.com/office/drawing/2014/main" id="{8006A6C4-6D18-6666-7A04-36034FC0B8B6}"/>
                      </a:ext>
                    </a:extLst>
                  </p:cNvPr>
                  <p:cNvSpPr/>
                  <p:nvPr/>
                </p:nvSpPr>
                <p:spPr>
                  <a:xfrm>
                    <a:off x="587432" y="2729549"/>
                    <a:ext cx="1330037" cy="897771"/>
                  </a:xfrm>
                  <a:prstGeom prst="rect">
                    <a:avLst/>
                  </a:prstGeom>
                  <a:solidFill>
                    <a:srgbClr val="ED7D31"/>
                  </a:solidFill>
                  <a:ln w="127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3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de-DE" sz="1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ysClr val="window" lastClr="FFFFFF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Times New Roman" panose="02020603050405020304" pitchFamily="18" charset="0"/>
                      <a:cs typeface="+mn-cs"/>
                    </a:endParaRPr>
                  </a:p>
                </p:txBody>
              </p:sp>
              <p:grpSp>
                <p:nvGrpSpPr>
                  <p:cNvPr id="85" name="Gruppieren 84">
                    <a:extLst>
                      <a:ext uri="{FF2B5EF4-FFF2-40B4-BE49-F238E27FC236}">
                        <a16:creationId xmlns:a16="http://schemas.microsoft.com/office/drawing/2014/main" id="{5DCDE826-879C-7885-9066-65CC17683CB2}"/>
                      </a:ext>
                    </a:extLst>
                  </p:cNvPr>
                  <p:cNvGrpSpPr/>
                  <p:nvPr/>
                </p:nvGrpSpPr>
                <p:grpSpPr>
                  <a:xfrm>
                    <a:off x="282632" y="1115488"/>
                    <a:ext cx="1634837" cy="1202570"/>
                    <a:chOff x="282632" y="1115489"/>
                    <a:chExt cx="1634837" cy="1202572"/>
                  </a:xfrm>
                  <a:solidFill>
                    <a:srgbClr val="E7E6E6">
                      <a:lumMod val="90000"/>
                    </a:srgbClr>
                  </a:solidFill>
                </p:grpSpPr>
                <p:sp>
                  <p:nvSpPr>
                    <p:cNvPr id="86" name="Rechteck 85">
                      <a:extLst>
                        <a:ext uri="{FF2B5EF4-FFF2-40B4-BE49-F238E27FC236}">
                          <a16:creationId xmlns:a16="http://schemas.microsoft.com/office/drawing/2014/main" id="{F1A41E79-329D-44E9-FC33-6DD96B2D45F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2632" y="1115489"/>
                      <a:ext cx="1330037" cy="897772"/>
                    </a:xfrm>
                    <a:prstGeom prst="rect">
                      <a:avLst/>
                    </a:prstGeom>
                    <a:grpFill/>
                    <a:ln w="12700" cap="flat" cmpd="sng" algn="ctr">
                      <a:solidFill>
                        <a:sysClr val="windowText" lastClr="000000"/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DE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ysClr val="window" lastClr="FFFFFF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87" name="Rechteck 86">
                      <a:extLst>
                        <a:ext uri="{FF2B5EF4-FFF2-40B4-BE49-F238E27FC236}">
                          <a16:creationId xmlns:a16="http://schemas.microsoft.com/office/drawing/2014/main" id="{CAB81F9D-A422-93B1-8403-E0D8F87A3DB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35032" y="1267889"/>
                      <a:ext cx="1330037" cy="897772"/>
                    </a:xfrm>
                    <a:prstGeom prst="rect">
                      <a:avLst/>
                    </a:prstGeom>
                    <a:grpFill/>
                    <a:ln w="12700" cap="flat" cmpd="sng" algn="ctr">
                      <a:solidFill>
                        <a:sysClr val="windowText" lastClr="000000"/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DE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ysClr val="window" lastClr="FFFFFF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88" name="Rechteck 87">
                      <a:extLst>
                        <a:ext uri="{FF2B5EF4-FFF2-40B4-BE49-F238E27FC236}">
                          <a16:creationId xmlns:a16="http://schemas.microsoft.com/office/drawing/2014/main" id="{B340B0D5-3F45-F0F8-E892-56898E57738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7432" y="1420289"/>
                      <a:ext cx="1330037" cy="897772"/>
                    </a:xfrm>
                    <a:prstGeom prst="rect">
                      <a:avLst/>
                    </a:prstGeom>
                    <a:grpFill/>
                    <a:ln w="12700" cap="flat" cmpd="sng" algn="ctr">
                      <a:solidFill>
                        <a:sysClr val="windowText" lastClr="000000"/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DE" sz="12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ysClr val="window" lastClr="FFFFFF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+mn-cs"/>
                      </a:endParaRPr>
                    </a:p>
                  </p:txBody>
                </p:sp>
              </p:grpSp>
            </p:grpSp>
          </p:grpSp>
        </p:grpSp>
      </p:grpSp>
      <p:sp>
        <p:nvSpPr>
          <p:cNvPr id="90" name="Rechteck 89">
            <a:extLst>
              <a:ext uri="{FF2B5EF4-FFF2-40B4-BE49-F238E27FC236}">
                <a16:creationId xmlns:a16="http://schemas.microsoft.com/office/drawing/2014/main" id="{D489CB38-5641-C37A-9F76-A8E1DFFC6DD7}"/>
              </a:ext>
            </a:extLst>
          </p:cNvPr>
          <p:cNvSpPr/>
          <p:nvPr/>
        </p:nvSpPr>
        <p:spPr>
          <a:xfrm>
            <a:off x="5672379" y="260008"/>
            <a:ext cx="472506" cy="2650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849227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hteck 34">
            <a:extLst>
              <a:ext uri="{FF2B5EF4-FFF2-40B4-BE49-F238E27FC236}">
                <a16:creationId xmlns:a16="http://schemas.microsoft.com/office/drawing/2014/main" id="{2A6FA096-BE37-FA9C-A028-83EA5490CDC0}"/>
              </a:ext>
            </a:extLst>
          </p:cNvPr>
          <p:cNvSpPr/>
          <p:nvPr/>
        </p:nvSpPr>
        <p:spPr>
          <a:xfrm rot="18222733">
            <a:off x="696869" y="3384902"/>
            <a:ext cx="1559109" cy="8389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97F7F4AA-B31C-290D-D81C-5BDFC2084296}"/>
              </a:ext>
            </a:extLst>
          </p:cNvPr>
          <p:cNvSpPr/>
          <p:nvPr/>
        </p:nvSpPr>
        <p:spPr>
          <a:xfrm rot="16751774">
            <a:off x="1203541" y="3422013"/>
            <a:ext cx="1382366" cy="1108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B30FDC2-5917-79E9-227C-E067762C0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Panel Model – Angle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incidence</a:t>
            </a:r>
            <a:endParaRPr lang="de-DE" dirty="0"/>
          </a:p>
        </p:txBody>
      </p: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E36EE75C-2765-9BFD-8BF7-7B193C397FB0}"/>
              </a:ext>
            </a:extLst>
          </p:cNvPr>
          <p:cNvGrpSpPr/>
          <p:nvPr/>
        </p:nvGrpSpPr>
        <p:grpSpPr>
          <a:xfrm>
            <a:off x="815975" y="1017724"/>
            <a:ext cx="1470025" cy="1504315"/>
            <a:chOff x="-3669" y="0"/>
            <a:chExt cx="2289669" cy="2343683"/>
          </a:xfrm>
        </p:grpSpPr>
        <p:grpSp>
          <p:nvGrpSpPr>
            <p:cNvPr id="15" name="Gruppieren 14">
              <a:extLst>
                <a:ext uri="{FF2B5EF4-FFF2-40B4-BE49-F238E27FC236}">
                  <a16:creationId xmlns:a16="http://schemas.microsoft.com/office/drawing/2014/main" id="{1249716A-F563-8D84-8651-59BA34F1B3F7}"/>
                </a:ext>
              </a:extLst>
            </p:cNvPr>
            <p:cNvGrpSpPr/>
            <p:nvPr/>
          </p:nvGrpSpPr>
          <p:grpSpPr>
            <a:xfrm>
              <a:off x="831272" y="0"/>
              <a:ext cx="1454728" cy="2281844"/>
              <a:chOff x="831272" y="0"/>
              <a:chExt cx="1454728" cy="2281844"/>
            </a:xfrm>
          </p:grpSpPr>
          <p:cxnSp>
            <p:nvCxnSpPr>
              <p:cNvPr id="21" name="Gerade Verbindung mit Pfeil 20">
                <a:extLst>
                  <a:ext uri="{FF2B5EF4-FFF2-40B4-BE49-F238E27FC236}">
                    <a16:creationId xmlns:a16="http://schemas.microsoft.com/office/drawing/2014/main" id="{F83EBE3E-02A0-25E6-FA7F-18293EE1E57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1272" y="1508760"/>
                <a:ext cx="1209502" cy="773084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5B9BD5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22" name="Gerade Verbindung mit Pfeil 21">
                <a:extLst>
                  <a:ext uri="{FF2B5EF4-FFF2-40B4-BE49-F238E27FC236}">
                    <a16:creationId xmlns:a16="http://schemas.microsoft.com/office/drawing/2014/main" id="{CFC6918D-53CC-6EF1-7219-69D6C605FBF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31272" y="1271847"/>
                <a:ext cx="1454728" cy="239684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00B05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23" name="Gerade Verbindung mit Pfeil 22">
                <a:extLst>
                  <a:ext uri="{FF2B5EF4-FFF2-40B4-BE49-F238E27FC236}">
                    <a16:creationId xmlns:a16="http://schemas.microsoft.com/office/drawing/2014/main" id="{585E099F-E58A-5780-B96D-30486615EF7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31272" y="0"/>
                <a:ext cx="0" cy="1508760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0070C0"/>
                </a:solidFill>
                <a:prstDash val="solid"/>
                <a:miter lim="800000"/>
                <a:tailEnd type="triangle"/>
              </a:ln>
              <a:effectLst/>
            </p:spPr>
          </p:cxnSp>
        </p:grpSp>
        <p:grpSp>
          <p:nvGrpSpPr>
            <p:cNvPr id="16" name="Gruppieren 15">
              <a:extLst>
                <a:ext uri="{FF2B5EF4-FFF2-40B4-BE49-F238E27FC236}">
                  <a16:creationId xmlns:a16="http://schemas.microsoft.com/office/drawing/2014/main" id="{DB27AFB5-1AF0-3517-FE1B-5BD9015E7897}"/>
                </a:ext>
              </a:extLst>
            </p:cNvPr>
            <p:cNvGrpSpPr/>
            <p:nvPr/>
          </p:nvGrpSpPr>
          <p:grpSpPr>
            <a:xfrm>
              <a:off x="-3669" y="116378"/>
              <a:ext cx="1669880" cy="2227305"/>
              <a:chOff x="-3669" y="116378"/>
              <a:chExt cx="1669880" cy="2227305"/>
            </a:xfrm>
          </p:grpSpPr>
          <p:cxnSp>
            <p:nvCxnSpPr>
              <p:cNvPr id="17" name="Gerade Verbindung mit Pfeil 16">
                <a:extLst>
                  <a:ext uri="{FF2B5EF4-FFF2-40B4-BE49-F238E27FC236}">
                    <a16:creationId xmlns:a16="http://schemas.microsoft.com/office/drawing/2014/main" id="{E045B213-1670-5A34-432E-1CE170EDC12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0" y="407324"/>
                <a:ext cx="831272" cy="1101436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FF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18" name="Gerade Verbindung mit Pfeil 17">
                <a:extLst>
                  <a:ext uri="{FF2B5EF4-FFF2-40B4-BE49-F238E27FC236}">
                    <a16:creationId xmlns:a16="http://schemas.microsoft.com/office/drawing/2014/main" id="{E23454E6-821A-4187-972F-B932C2B7BAA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65512" y="116378"/>
                <a:ext cx="365759" cy="1392382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FF0000"/>
                </a:solidFill>
                <a:prstDash val="solid"/>
                <a:miter lim="800000"/>
                <a:tailEnd type="triangle"/>
              </a:ln>
              <a:effectLst/>
            </p:spPr>
          </p:cxnSp>
          <p:sp>
            <p:nvSpPr>
              <p:cNvPr id="19" name="Bogen 18">
                <a:extLst>
                  <a:ext uri="{FF2B5EF4-FFF2-40B4-BE49-F238E27FC236}">
                    <a16:creationId xmlns:a16="http://schemas.microsoft.com/office/drawing/2014/main" id="{C8087F29-B09B-A266-18F6-711699D5C5FE}"/>
                  </a:ext>
                </a:extLst>
              </p:cNvPr>
              <p:cNvSpPr/>
              <p:nvPr/>
            </p:nvSpPr>
            <p:spPr>
              <a:xfrm rot="19442577">
                <a:off x="-3669" y="673815"/>
                <a:ext cx="1669880" cy="1669868"/>
              </a:xfrm>
              <a:prstGeom prst="arc">
                <a:avLst>
                  <a:gd name="adj1" fmla="val 16200000"/>
                  <a:gd name="adj2" fmla="val 17477066"/>
                </a:avLst>
              </a:prstGeom>
              <a:noFill/>
              <a:ln w="12700" cap="flat" cmpd="sng" algn="ctr">
                <a:solidFill>
                  <a:srgbClr val="4472C4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0" name="Textfeld 23">
                    <a:extLst>
                      <a:ext uri="{FF2B5EF4-FFF2-40B4-BE49-F238E27FC236}">
                        <a16:creationId xmlns:a16="http://schemas.microsoft.com/office/drawing/2014/main" id="{88184C27-9731-DAF6-1ADF-05B49B970A3A}"/>
                      </a:ext>
                    </a:extLst>
                  </p:cNvPr>
                  <p:cNvSpPr txBox="1"/>
                  <p:nvPr/>
                </p:nvSpPr>
                <p:spPr>
                  <a:xfrm>
                    <a:off x="438544" y="709896"/>
                    <a:ext cx="227418" cy="431375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noAutofit/>
                  </a:bodyPr>
                  <a:lstStyle/>
                  <a:p>
                    <a:pPr marL="0" marR="0" lvl="0" indent="0" algn="just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3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𝜃</m:t>
                          </m:r>
                        </m:oMath>
                      </m:oMathPara>
                    </a14:m>
                    <a:endParaRPr kumimoji="0" lang="de-DE" sz="12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Times New Roman" panose="02020603050405020304" pitchFamily="18" charset="0"/>
                    </a:endParaRPr>
                  </a:p>
                </p:txBody>
              </p:sp>
            </mc:Choice>
            <mc:Fallback>
              <p:sp>
                <p:nvSpPr>
                  <p:cNvPr id="20" name="Textfeld 23">
                    <a:extLst>
                      <a:ext uri="{FF2B5EF4-FFF2-40B4-BE49-F238E27FC236}">
                        <a16:creationId xmlns:a16="http://schemas.microsoft.com/office/drawing/2014/main" id="{88184C27-9731-DAF6-1ADF-05B49B970A3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38544" y="709896"/>
                    <a:ext cx="227418" cy="431375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50000" r="-50000" b="-8889"/>
                    </a:stretch>
                  </a:blipFill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24C4D379-B230-E1D3-23D4-3B15559F4335}"/>
                  </a:ext>
                </a:extLst>
              </p:cNvPr>
              <p:cNvSpPr txBox="1"/>
              <p:nvPr/>
            </p:nvSpPr>
            <p:spPr>
              <a:xfrm>
                <a:off x="3523129" y="1243935"/>
                <a:ext cx="1228165" cy="3325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𝑝𝑎𝑛𝑒𝑙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∝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24C4D379-B230-E1D3-23D4-3B15559F43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3129" y="1243935"/>
                <a:ext cx="1228165" cy="33252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feld 26">
                <a:extLst>
                  <a:ext uri="{FF2B5EF4-FFF2-40B4-BE49-F238E27FC236}">
                    <a16:creationId xmlns:a16="http://schemas.microsoft.com/office/drawing/2014/main" id="{59316D4E-0ED7-2B1F-EEEC-0D077FF69BAB}"/>
                  </a:ext>
                </a:extLst>
              </p:cNvPr>
              <p:cNvSpPr txBox="1"/>
              <p:nvPr/>
            </p:nvSpPr>
            <p:spPr>
              <a:xfrm>
                <a:off x="3636715" y="1576457"/>
                <a:ext cx="1270000" cy="3243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de-DE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de-DE" i="0">
                          <a:latin typeface="Cambria Math" panose="02040503050406030204" pitchFamily="18" charset="0"/>
                        </a:rPr>
                        <m:t>⋅</m:t>
                      </m:r>
                      <m:func>
                        <m:func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de-DE" i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27" name="Textfeld 26">
                <a:extLst>
                  <a:ext uri="{FF2B5EF4-FFF2-40B4-BE49-F238E27FC236}">
                    <a16:creationId xmlns:a16="http://schemas.microsoft.com/office/drawing/2014/main" id="{59316D4E-0ED7-2B1F-EEEC-0D077FF69B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6715" y="1576457"/>
                <a:ext cx="1270000" cy="32438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feld 28">
                <a:extLst>
                  <a:ext uri="{FF2B5EF4-FFF2-40B4-BE49-F238E27FC236}">
                    <a16:creationId xmlns:a16="http://schemas.microsoft.com/office/drawing/2014/main" id="{C124B826-942F-D6AB-194E-BD4FA1686BFF}"/>
                  </a:ext>
                </a:extLst>
              </p:cNvPr>
              <p:cNvSpPr txBox="1"/>
              <p:nvPr/>
            </p:nvSpPr>
            <p:spPr>
              <a:xfrm>
                <a:off x="3260165" y="1857053"/>
                <a:ext cx="2286000" cy="5010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de-DE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de-DE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num>
                        <m:den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𝐴</m:t>
                          </m:r>
                        </m:den>
                      </m:f>
                      <m:r>
                        <a:rPr lang="de-DE" i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de-DE" i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29" name="Textfeld 28">
                <a:extLst>
                  <a:ext uri="{FF2B5EF4-FFF2-40B4-BE49-F238E27FC236}">
                    <a16:creationId xmlns:a16="http://schemas.microsoft.com/office/drawing/2014/main" id="{C124B826-942F-D6AB-194E-BD4FA1686B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0165" y="1857053"/>
                <a:ext cx="2286000" cy="501099"/>
              </a:xfrm>
              <a:prstGeom prst="rect">
                <a:avLst/>
              </a:prstGeom>
              <a:blipFill>
                <a:blip r:embed="rId6"/>
                <a:stretch>
                  <a:fillRect b="-122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feld 30">
                <a:extLst>
                  <a:ext uri="{FF2B5EF4-FFF2-40B4-BE49-F238E27FC236}">
                    <a16:creationId xmlns:a16="http://schemas.microsoft.com/office/drawing/2014/main" id="{0A491CC3-F55E-B94A-8C0D-0D3DF4D437E8}"/>
                  </a:ext>
                </a:extLst>
              </p:cNvPr>
              <p:cNvSpPr txBox="1"/>
              <p:nvPr/>
            </p:nvSpPr>
            <p:spPr>
              <a:xfrm>
                <a:off x="2817906" y="2360666"/>
                <a:ext cx="4572000" cy="5997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de-DE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de-DE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de-DE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de-DE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acc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𝑠𝑢𝑛</m:t>
                              </m:r>
                            </m:sub>
                          </m:sSub>
                          <m:r>
                            <a:rPr lang="de-DE" i="0">
                              <a:latin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de-DE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de-DE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acc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𝑝𝑎𝑛𝑒𝑙</m:t>
                              </m:r>
                            </m:sub>
                          </m:sSub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de-DE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DE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de-DE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𝑠𝑢𝑛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begChr m:val="|"/>
                              <m:endChr m:val="|"/>
                              <m:ctrlPr>
                                <a:rPr lang="de-DE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DE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de-DE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𝑝𝑎𝑛𝑒𝑙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de-DE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de-DE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de-DE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acc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𝑠𝑢𝑛</m:t>
                              </m:r>
                            </m:sub>
                          </m:sSub>
                          <m:r>
                            <a:rPr lang="de-DE" i="0">
                              <a:latin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de-DE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de-DE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acc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𝑝𝑎𝑛𝑒𝑙</m:t>
                              </m:r>
                            </m:sub>
                          </m:sSub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de-DE" i="1" strike="sngStrike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DE" i="1" strike="sngStrike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de-DE" i="1" strike="sngStrike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i="1" strike="sngStrike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de-DE" i="1" strike="sngStrike">
                                      <a:latin typeface="Cambria Math" panose="02040503050406030204" pitchFamily="18" charset="0"/>
                                    </a:rPr>
                                    <m:t>𝑠𝑢𝑛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begChr m:val="|"/>
                              <m:endChr m:val="|"/>
                              <m:ctrlPr>
                                <a:rPr lang="de-DE" i="1" strike="sngStrike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DE" i="1" strike="sngStrike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de-DE" i="1" strike="sngStrike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i="1" strike="sngStrike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de-DE" i="1" strike="sngStrike">
                                      <a:latin typeface="Cambria Math" panose="02040503050406030204" pitchFamily="18" charset="0"/>
                                    </a:rPr>
                                    <m:t>𝑝𝑎𝑛𝑒𝑙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de-DE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de-DE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acc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𝑠𝑢𝑛</m:t>
                          </m:r>
                        </m:sub>
                      </m:sSub>
                      <m:r>
                        <a:rPr lang="de-DE" i="0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de-DE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de-DE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acc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𝑝𝑎𝑛𝑒𝑙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31" name="Textfeld 30">
                <a:extLst>
                  <a:ext uri="{FF2B5EF4-FFF2-40B4-BE49-F238E27FC236}">
                    <a16:creationId xmlns:a16="http://schemas.microsoft.com/office/drawing/2014/main" id="{0A491CC3-F55E-B94A-8C0D-0D3DF4D437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7906" y="2360666"/>
                <a:ext cx="4572000" cy="59971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feld 32">
                <a:extLst>
                  <a:ext uri="{FF2B5EF4-FFF2-40B4-BE49-F238E27FC236}">
                    <a16:creationId xmlns:a16="http://schemas.microsoft.com/office/drawing/2014/main" id="{E59C2537-C981-93EE-B28B-836E8EF0409D}"/>
                  </a:ext>
                </a:extLst>
              </p:cNvPr>
              <p:cNvSpPr txBox="1"/>
              <p:nvPr/>
            </p:nvSpPr>
            <p:spPr>
              <a:xfrm>
                <a:off x="2286000" y="3081590"/>
                <a:ext cx="4572000" cy="3243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de-DE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𝜙</m:t>
                          </m:r>
                          <m:r>
                            <a:rPr lang="de-DE" i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de-DE" i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de-DE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acc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𝑠𝑢𝑛</m:t>
                          </m:r>
                        </m:sub>
                      </m:sSub>
                      <m:d>
                        <m:dPr>
                          <m:ctrlPr>
                            <a:rPr lang="de-DE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i="0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de-DE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de-DE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acc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𝑝𝑎𝑛𝑒𝑙</m:t>
                          </m:r>
                        </m:sub>
                      </m:sSub>
                      <m:d>
                        <m:dPr>
                          <m:ctrlPr>
                            <a:rPr lang="de-DE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𝜙</m:t>
                          </m:r>
                          <m:r>
                            <a:rPr lang="de-DE" i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</m:d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33" name="Textfeld 32">
                <a:extLst>
                  <a:ext uri="{FF2B5EF4-FFF2-40B4-BE49-F238E27FC236}">
                    <a16:creationId xmlns:a16="http://schemas.microsoft.com/office/drawing/2014/main" id="{E59C2537-C981-93EE-B28B-836E8EF040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0" y="3081590"/>
                <a:ext cx="4572000" cy="324384"/>
              </a:xfrm>
              <a:prstGeom prst="rect">
                <a:avLst/>
              </a:prstGeom>
              <a:blipFill>
                <a:blip r:embed="rId8"/>
                <a:stretch>
                  <a:fillRect b="-377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4" name="Grafik 33" descr="Ein Bild, das Schrift, Grafiken, Logo, Text enthält.&#10;&#10;Automatisch generierte Beschreibung">
            <a:extLst>
              <a:ext uri="{FF2B5EF4-FFF2-40B4-BE49-F238E27FC236}">
                <a16:creationId xmlns:a16="http://schemas.microsoft.com/office/drawing/2014/main" id="{E0C406D1-8B38-9EE7-E1AA-2800DC46640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47437" y="899714"/>
            <a:ext cx="1062094" cy="236021"/>
          </a:xfrm>
          <a:prstGeom prst="rect">
            <a:avLst/>
          </a:prstGeom>
        </p:spPr>
      </p:pic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1BB6CE97-D7ED-B85A-6BE4-6DA223143F72}"/>
              </a:ext>
            </a:extLst>
          </p:cNvPr>
          <p:cNvCxnSpPr>
            <a:cxnSpLocks/>
            <a:endCxn id="43" idx="3"/>
          </p:cNvCxnSpPr>
          <p:nvPr/>
        </p:nvCxnSpPr>
        <p:spPr>
          <a:xfrm>
            <a:off x="311700" y="2541038"/>
            <a:ext cx="1693487" cy="254088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EB93D289-8B69-BCF5-78D6-198CADC6EE2A}"/>
              </a:ext>
            </a:extLst>
          </p:cNvPr>
          <p:cNvCxnSpPr>
            <a:cxnSpLocks/>
          </p:cNvCxnSpPr>
          <p:nvPr/>
        </p:nvCxnSpPr>
        <p:spPr>
          <a:xfrm>
            <a:off x="175833" y="3928461"/>
            <a:ext cx="1586921" cy="245233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6" name="Textfeld 45">
                <a:extLst>
                  <a:ext uri="{FF2B5EF4-FFF2-40B4-BE49-F238E27FC236}">
                    <a16:creationId xmlns:a16="http://schemas.microsoft.com/office/drawing/2014/main" id="{DB65E9D1-DE36-6CA9-BAFF-766A2038B310}"/>
                  </a:ext>
                </a:extLst>
              </p:cNvPr>
              <p:cNvSpPr txBox="1"/>
              <p:nvPr/>
            </p:nvSpPr>
            <p:spPr>
              <a:xfrm>
                <a:off x="1117201" y="3147463"/>
                <a:ext cx="436478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46" name="Textfeld 45">
                <a:extLst>
                  <a:ext uri="{FF2B5EF4-FFF2-40B4-BE49-F238E27FC236}">
                    <a16:creationId xmlns:a16="http://schemas.microsoft.com/office/drawing/2014/main" id="{DB65E9D1-DE36-6CA9-BAFF-766A2038B3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7201" y="3147463"/>
                <a:ext cx="436478" cy="30777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7" name="Textfeld 46">
                <a:extLst>
                  <a:ext uri="{FF2B5EF4-FFF2-40B4-BE49-F238E27FC236}">
                    <a16:creationId xmlns:a16="http://schemas.microsoft.com/office/drawing/2014/main" id="{DDED073A-D578-74D1-EFA7-779042819BDA}"/>
                  </a:ext>
                </a:extLst>
              </p:cNvPr>
              <p:cNvSpPr txBox="1"/>
              <p:nvPr/>
            </p:nvSpPr>
            <p:spPr>
              <a:xfrm>
                <a:off x="1834087" y="3423389"/>
                <a:ext cx="436478" cy="3243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47" name="Textfeld 46">
                <a:extLst>
                  <a:ext uri="{FF2B5EF4-FFF2-40B4-BE49-F238E27FC236}">
                    <a16:creationId xmlns:a16="http://schemas.microsoft.com/office/drawing/2014/main" id="{DDED073A-D578-74D1-EFA7-779042819B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4087" y="3423389"/>
                <a:ext cx="436478" cy="32438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8" name="Gruppieren 47">
            <a:extLst>
              <a:ext uri="{FF2B5EF4-FFF2-40B4-BE49-F238E27FC236}">
                <a16:creationId xmlns:a16="http://schemas.microsoft.com/office/drawing/2014/main" id="{F25520AC-1A40-5F44-40F3-EBA06D3D484E}"/>
              </a:ext>
            </a:extLst>
          </p:cNvPr>
          <p:cNvGrpSpPr/>
          <p:nvPr/>
        </p:nvGrpSpPr>
        <p:grpSpPr>
          <a:xfrm>
            <a:off x="5632704" y="106814"/>
            <a:ext cx="1405130" cy="1028700"/>
            <a:chOff x="0" y="0"/>
            <a:chExt cx="5656810" cy="6263641"/>
          </a:xfrm>
        </p:grpSpPr>
        <p:sp>
          <p:nvSpPr>
            <p:cNvPr id="49" name="Rechteck 48">
              <a:extLst>
                <a:ext uri="{FF2B5EF4-FFF2-40B4-BE49-F238E27FC236}">
                  <a16:creationId xmlns:a16="http://schemas.microsoft.com/office/drawing/2014/main" id="{A515E91B-06EE-E8F4-21A5-1D22A089171B}"/>
                </a:ext>
              </a:extLst>
            </p:cNvPr>
            <p:cNvSpPr/>
            <p:nvPr/>
          </p:nvSpPr>
          <p:spPr>
            <a:xfrm>
              <a:off x="0" y="0"/>
              <a:ext cx="5656810" cy="6263641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 w="12700" cap="flat" cmpd="sng" algn="ctr">
              <a:solidFill>
                <a:srgbClr val="4472C4">
                  <a:shade val="15000"/>
                </a:srgbClr>
              </a:solidFill>
              <a:prstDash val="lgDashDot"/>
              <a:miter lim="800000"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2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endParaRPr>
            </a:p>
          </p:txBody>
        </p:sp>
        <p:sp>
          <p:nvSpPr>
            <p:cNvPr id="50" name="Rechteck 49">
              <a:extLst>
                <a:ext uri="{FF2B5EF4-FFF2-40B4-BE49-F238E27FC236}">
                  <a16:creationId xmlns:a16="http://schemas.microsoft.com/office/drawing/2014/main" id="{E8AEE49D-DD41-A081-3B70-5FA3724D2F9F}"/>
                </a:ext>
              </a:extLst>
            </p:cNvPr>
            <p:cNvSpPr/>
            <p:nvPr/>
          </p:nvSpPr>
          <p:spPr>
            <a:xfrm>
              <a:off x="45719" y="365761"/>
              <a:ext cx="3861263" cy="4655127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 w="12700" cap="flat" cmpd="sng" algn="ctr">
              <a:solidFill>
                <a:srgbClr val="4472C4">
                  <a:shade val="15000"/>
                </a:srgbClr>
              </a:solidFill>
              <a:prstDash val="lgDashDot"/>
              <a:miter lim="800000"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2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endParaRPr>
            </a:p>
          </p:txBody>
        </p:sp>
        <p:sp>
          <p:nvSpPr>
            <p:cNvPr id="51" name="Rechteck 50">
              <a:extLst>
                <a:ext uri="{FF2B5EF4-FFF2-40B4-BE49-F238E27FC236}">
                  <a16:creationId xmlns:a16="http://schemas.microsoft.com/office/drawing/2014/main" id="{B21E1AC4-2C25-5A96-A51D-BA4AC40073BF}"/>
                </a:ext>
              </a:extLst>
            </p:cNvPr>
            <p:cNvSpPr/>
            <p:nvPr/>
          </p:nvSpPr>
          <p:spPr>
            <a:xfrm>
              <a:off x="87283" y="731521"/>
              <a:ext cx="2007524" cy="2992582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 w="12700" cap="flat" cmpd="sng" algn="ctr">
              <a:solidFill>
                <a:srgbClr val="4472C4">
                  <a:shade val="15000"/>
                </a:srgbClr>
              </a:solidFill>
              <a:prstDash val="lgDashDot"/>
              <a:miter lim="800000"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2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endParaRPr>
            </a:p>
          </p:txBody>
        </p:sp>
        <p:grpSp>
          <p:nvGrpSpPr>
            <p:cNvPr id="52" name="Gruppieren 51">
              <a:extLst>
                <a:ext uri="{FF2B5EF4-FFF2-40B4-BE49-F238E27FC236}">
                  <a16:creationId xmlns:a16="http://schemas.microsoft.com/office/drawing/2014/main" id="{3C92320E-897E-691C-9EFD-DE898CC32176}"/>
                </a:ext>
              </a:extLst>
            </p:cNvPr>
            <p:cNvGrpSpPr/>
            <p:nvPr/>
          </p:nvGrpSpPr>
          <p:grpSpPr>
            <a:xfrm>
              <a:off x="282632" y="1115488"/>
              <a:ext cx="5213466" cy="5075324"/>
              <a:chOff x="282632" y="1115488"/>
              <a:chExt cx="5213466" cy="5075324"/>
            </a:xfrm>
          </p:grpSpPr>
          <p:sp>
            <p:nvSpPr>
              <p:cNvPr id="53" name="Rechteck 52">
                <a:extLst>
                  <a:ext uri="{FF2B5EF4-FFF2-40B4-BE49-F238E27FC236}">
                    <a16:creationId xmlns:a16="http://schemas.microsoft.com/office/drawing/2014/main" id="{B6263D37-F21E-7B73-59B6-2428F8AE57C4}"/>
                  </a:ext>
                </a:extLst>
              </p:cNvPr>
              <p:cNvSpPr/>
              <p:nvPr/>
            </p:nvSpPr>
            <p:spPr>
              <a:xfrm>
                <a:off x="4166060" y="1447801"/>
                <a:ext cx="1330038" cy="897773"/>
              </a:xfrm>
              <a:prstGeom prst="rect">
                <a:avLst/>
              </a:prstGeom>
              <a:solidFill>
                <a:srgbClr val="5B9BD5"/>
              </a:solidFill>
              <a:ln w="12700" cap="flat" cmpd="sng" algn="ctr">
                <a:solidFill>
                  <a:srgbClr val="4472C4">
                    <a:shade val="15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3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2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Times New Roman" panose="02020603050405020304" pitchFamily="18" charset="0"/>
                  <a:cs typeface="+mn-cs"/>
                </a:endParaRPr>
              </a:p>
            </p:txBody>
          </p:sp>
          <p:sp>
            <p:nvSpPr>
              <p:cNvPr id="54" name="Rechteck 53">
                <a:extLst>
                  <a:ext uri="{FF2B5EF4-FFF2-40B4-BE49-F238E27FC236}">
                    <a16:creationId xmlns:a16="http://schemas.microsoft.com/office/drawing/2014/main" id="{898C7280-0C38-880A-E689-E84E3EA447C2}"/>
                  </a:ext>
                </a:extLst>
              </p:cNvPr>
              <p:cNvSpPr/>
              <p:nvPr/>
            </p:nvSpPr>
            <p:spPr>
              <a:xfrm>
                <a:off x="2376745" y="5293041"/>
                <a:ext cx="1330038" cy="897771"/>
              </a:xfrm>
              <a:prstGeom prst="rect">
                <a:avLst/>
              </a:prstGeom>
              <a:solidFill>
                <a:srgbClr val="FF717B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3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2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Times New Roman" panose="02020603050405020304" pitchFamily="18" charset="0"/>
                  <a:cs typeface="+mn-cs"/>
                </a:endParaRPr>
              </a:p>
            </p:txBody>
          </p:sp>
          <p:grpSp>
            <p:nvGrpSpPr>
              <p:cNvPr id="55" name="Gruppieren 54">
                <a:extLst>
                  <a:ext uri="{FF2B5EF4-FFF2-40B4-BE49-F238E27FC236}">
                    <a16:creationId xmlns:a16="http://schemas.microsoft.com/office/drawing/2014/main" id="{7F321E28-5D50-F346-857A-2B3A6991FF13}"/>
                  </a:ext>
                </a:extLst>
              </p:cNvPr>
              <p:cNvGrpSpPr/>
              <p:nvPr/>
            </p:nvGrpSpPr>
            <p:grpSpPr>
              <a:xfrm>
                <a:off x="282632" y="1115488"/>
                <a:ext cx="3424151" cy="3793578"/>
                <a:chOff x="282632" y="1115488"/>
                <a:chExt cx="3424151" cy="3793578"/>
              </a:xfrm>
            </p:grpSpPr>
            <p:sp>
              <p:nvSpPr>
                <p:cNvPr id="56" name="Rechteck 55">
                  <a:extLst>
                    <a:ext uri="{FF2B5EF4-FFF2-40B4-BE49-F238E27FC236}">
                      <a16:creationId xmlns:a16="http://schemas.microsoft.com/office/drawing/2014/main" id="{E43C1E6E-B107-8C21-6B35-B92447401F95}"/>
                    </a:ext>
                  </a:extLst>
                </p:cNvPr>
                <p:cNvSpPr/>
                <p:nvPr/>
              </p:nvSpPr>
              <p:spPr>
                <a:xfrm>
                  <a:off x="1482090" y="4011295"/>
                  <a:ext cx="1330036" cy="897771"/>
                </a:xfrm>
                <a:prstGeom prst="rect">
                  <a:avLst/>
                </a:prstGeom>
                <a:solidFill>
                  <a:srgbClr val="B482DA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3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e-DE" sz="12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Times New Roman" panose="02020603050405020304" pitchFamily="18" charset="0"/>
                    <a:cs typeface="+mn-cs"/>
                  </a:endParaRPr>
                </a:p>
              </p:txBody>
            </p:sp>
            <p:sp>
              <p:nvSpPr>
                <p:cNvPr id="57" name="Rechteck 56">
                  <a:extLst>
                    <a:ext uri="{FF2B5EF4-FFF2-40B4-BE49-F238E27FC236}">
                      <a16:creationId xmlns:a16="http://schemas.microsoft.com/office/drawing/2014/main" id="{937F7833-8555-4F39-498D-4F8BA7FB953D}"/>
                    </a:ext>
                  </a:extLst>
                </p:cNvPr>
                <p:cNvSpPr/>
                <p:nvPr/>
              </p:nvSpPr>
              <p:spPr>
                <a:xfrm>
                  <a:off x="2376745" y="2729549"/>
                  <a:ext cx="1330038" cy="897771"/>
                </a:xfrm>
                <a:prstGeom prst="rect">
                  <a:avLst/>
                </a:prstGeom>
                <a:solidFill>
                  <a:srgbClr val="92D050"/>
                </a:solidFill>
                <a:ln w="12700" cap="flat" cmpd="sng" algn="ctr">
                  <a:solidFill>
                    <a:srgbClr val="4472C4">
                      <a:shade val="15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3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e-DE" sz="12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Times New Roman" panose="02020603050405020304" pitchFamily="18" charset="0"/>
                    <a:cs typeface="+mn-cs"/>
                  </a:endParaRPr>
                </a:p>
              </p:txBody>
            </p:sp>
            <p:grpSp>
              <p:nvGrpSpPr>
                <p:cNvPr id="58" name="Gruppieren 57">
                  <a:extLst>
                    <a:ext uri="{FF2B5EF4-FFF2-40B4-BE49-F238E27FC236}">
                      <a16:creationId xmlns:a16="http://schemas.microsoft.com/office/drawing/2014/main" id="{4925862A-F3DE-5BD6-25F0-A383830C2329}"/>
                    </a:ext>
                  </a:extLst>
                </p:cNvPr>
                <p:cNvGrpSpPr/>
                <p:nvPr/>
              </p:nvGrpSpPr>
              <p:grpSpPr>
                <a:xfrm>
                  <a:off x="282632" y="1115488"/>
                  <a:ext cx="1634838" cy="2511832"/>
                  <a:chOff x="282632" y="1115488"/>
                  <a:chExt cx="1634837" cy="2511832"/>
                </a:xfrm>
              </p:grpSpPr>
              <p:sp>
                <p:nvSpPr>
                  <p:cNvPr id="59" name="Rechteck 58">
                    <a:extLst>
                      <a:ext uri="{FF2B5EF4-FFF2-40B4-BE49-F238E27FC236}">
                        <a16:creationId xmlns:a16="http://schemas.microsoft.com/office/drawing/2014/main" id="{64FF7454-3BF2-B195-9509-C03107A4BAA0}"/>
                      </a:ext>
                    </a:extLst>
                  </p:cNvPr>
                  <p:cNvSpPr/>
                  <p:nvPr/>
                </p:nvSpPr>
                <p:spPr>
                  <a:xfrm>
                    <a:off x="587432" y="2729549"/>
                    <a:ext cx="1330037" cy="897771"/>
                  </a:xfrm>
                  <a:prstGeom prst="rect">
                    <a:avLst/>
                  </a:prstGeom>
                  <a:solidFill>
                    <a:srgbClr val="ED7D31"/>
                  </a:solidFill>
                  <a:ln w="127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3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de-DE" sz="1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ysClr val="window" lastClr="FFFFFF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Times New Roman" panose="02020603050405020304" pitchFamily="18" charset="0"/>
                      <a:cs typeface="+mn-cs"/>
                    </a:endParaRPr>
                  </a:p>
                </p:txBody>
              </p:sp>
              <p:grpSp>
                <p:nvGrpSpPr>
                  <p:cNvPr id="60" name="Gruppieren 59">
                    <a:extLst>
                      <a:ext uri="{FF2B5EF4-FFF2-40B4-BE49-F238E27FC236}">
                        <a16:creationId xmlns:a16="http://schemas.microsoft.com/office/drawing/2014/main" id="{F255D589-51A2-2EFA-B525-53D3D07EECCB}"/>
                      </a:ext>
                    </a:extLst>
                  </p:cNvPr>
                  <p:cNvGrpSpPr/>
                  <p:nvPr/>
                </p:nvGrpSpPr>
                <p:grpSpPr>
                  <a:xfrm>
                    <a:off x="282632" y="1115488"/>
                    <a:ext cx="1634837" cy="1202570"/>
                    <a:chOff x="282632" y="1115489"/>
                    <a:chExt cx="1634837" cy="1202572"/>
                  </a:xfrm>
                  <a:solidFill>
                    <a:srgbClr val="E7E6E6">
                      <a:lumMod val="90000"/>
                    </a:srgbClr>
                  </a:solidFill>
                </p:grpSpPr>
                <p:sp>
                  <p:nvSpPr>
                    <p:cNvPr id="61" name="Rechteck 60">
                      <a:extLst>
                        <a:ext uri="{FF2B5EF4-FFF2-40B4-BE49-F238E27FC236}">
                          <a16:creationId xmlns:a16="http://schemas.microsoft.com/office/drawing/2014/main" id="{6D83EF8E-7062-9A32-69AC-BF033045596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2632" y="1115489"/>
                      <a:ext cx="1330037" cy="897772"/>
                    </a:xfrm>
                    <a:prstGeom prst="rect">
                      <a:avLst/>
                    </a:prstGeom>
                    <a:grpFill/>
                    <a:ln w="12700" cap="flat" cmpd="sng" algn="ctr">
                      <a:solidFill>
                        <a:sysClr val="windowText" lastClr="000000"/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DE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ysClr val="window" lastClr="FFFFFF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62" name="Rechteck 61">
                      <a:extLst>
                        <a:ext uri="{FF2B5EF4-FFF2-40B4-BE49-F238E27FC236}">
                          <a16:creationId xmlns:a16="http://schemas.microsoft.com/office/drawing/2014/main" id="{4FC4FD91-D336-2F99-6430-DD806183770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35032" y="1267889"/>
                      <a:ext cx="1330037" cy="897772"/>
                    </a:xfrm>
                    <a:prstGeom prst="rect">
                      <a:avLst/>
                    </a:prstGeom>
                    <a:grpFill/>
                    <a:ln w="12700" cap="flat" cmpd="sng" algn="ctr">
                      <a:solidFill>
                        <a:sysClr val="windowText" lastClr="000000"/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DE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ysClr val="window" lastClr="FFFFFF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63" name="Rechteck 62">
                      <a:extLst>
                        <a:ext uri="{FF2B5EF4-FFF2-40B4-BE49-F238E27FC236}">
                          <a16:creationId xmlns:a16="http://schemas.microsoft.com/office/drawing/2014/main" id="{ED4F2816-6B8F-D3EA-E544-214A72DBFD9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7432" y="1420289"/>
                      <a:ext cx="1330037" cy="897772"/>
                    </a:xfrm>
                    <a:prstGeom prst="rect">
                      <a:avLst/>
                    </a:prstGeom>
                    <a:grpFill/>
                    <a:ln w="12700" cap="flat" cmpd="sng" algn="ctr">
                      <a:solidFill>
                        <a:sysClr val="windowText" lastClr="000000"/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DE" sz="12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ysClr val="window" lastClr="FFFFFF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+mn-cs"/>
                      </a:endParaRPr>
                    </a:p>
                  </p:txBody>
                </p:sp>
              </p:grpSp>
            </p:grpSp>
          </p:grpSp>
        </p:grpSp>
      </p:grpSp>
      <p:sp>
        <p:nvSpPr>
          <p:cNvPr id="65" name="Rechteck 64">
            <a:extLst>
              <a:ext uri="{FF2B5EF4-FFF2-40B4-BE49-F238E27FC236}">
                <a16:creationId xmlns:a16="http://schemas.microsoft.com/office/drawing/2014/main" id="{ADAF0F53-4BCC-0412-1745-6C17B95BCCC0}"/>
              </a:ext>
            </a:extLst>
          </p:cNvPr>
          <p:cNvSpPr/>
          <p:nvPr/>
        </p:nvSpPr>
        <p:spPr>
          <a:xfrm>
            <a:off x="5672379" y="260008"/>
            <a:ext cx="472506" cy="2650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979257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13BA54-5950-9858-5941-D3B751096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Panel Model – </a:t>
            </a:r>
            <a:r>
              <a:rPr lang="de-DE" dirty="0" err="1"/>
              <a:t>Atmosphere</a:t>
            </a:r>
            <a:r>
              <a:rPr lang="de-DE" dirty="0"/>
              <a:t> </a:t>
            </a:r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695DB6A6-46A2-388F-F70C-5D4AA26BA186}"/>
              </a:ext>
            </a:extLst>
          </p:cNvPr>
          <p:cNvGrpSpPr/>
          <p:nvPr/>
        </p:nvGrpSpPr>
        <p:grpSpPr>
          <a:xfrm>
            <a:off x="670709" y="2742882"/>
            <a:ext cx="5400040" cy="1892935"/>
            <a:chOff x="0" y="0"/>
            <a:chExt cx="12950805" cy="4540276"/>
          </a:xfrm>
        </p:grpSpPr>
        <p:sp>
          <p:nvSpPr>
            <p:cNvPr id="5" name="Freihandform: Form 4">
              <a:extLst>
                <a:ext uri="{FF2B5EF4-FFF2-40B4-BE49-F238E27FC236}">
                  <a16:creationId xmlns:a16="http://schemas.microsoft.com/office/drawing/2014/main" id="{DC3EA3D4-0B02-1734-0989-160531983A6C}"/>
                </a:ext>
              </a:extLst>
            </p:cNvPr>
            <p:cNvSpPr/>
            <p:nvPr/>
          </p:nvSpPr>
          <p:spPr>
            <a:xfrm>
              <a:off x="0" y="1054966"/>
              <a:ext cx="12950805" cy="3485310"/>
            </a:xfrm>
            <a:custGeom>
              <a:avLst/>
              <a:gdLst>
                <a:gd name="connsiteX0" fmla="*/ 6475402 w 12950805"/>
                <a:gd name="connsiteY0" fmla="*/ 0 h 3485310"/>
                <a:gd name="connsiteX1" fmla="*/ 12909600 w 12950805"/>
                <a:gd name="connsiteY1" fmla="*/ 3421036 h 3485310"/>
                <a:gd name="connsiteX2" fmla="*/ 12950805 w 12950805"/>
                <a:gd name="connsiteY2" fmla="*/ 3485310 h 3485310"/>
                <a:gd name="connsiteX3" fmla="*/ 0 w 12950805"/>
                <a:gd name="connsiteY3" fmla="*/ 3485310 h 3485310"/>
                <a:gd name="connsiteX4" fmla="*/ 41204 w 12950805"/>
                <a:gd name="connsiteY4" fmla="*/ 3421036 h 3485310"/>
                <a:gd name="connsiteX5" fmla="*/ 6475402 w 12950805"/>
                <a:gd name="connsiteY5" fmla="*/ 0 h 3485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950805" h="3485310">
                  <a:moveTo>
                    <a:pt x="6475402" y="0"/>
                  </a:moveTo>
                  <a:cubicBezTo>
                    <a:pt x="9153768" y="0"/>
                    <a:pt x="11515184" y="1357028"/>
                    <a:pt x="12909600" y="3421036"/>
                  </a:cubicBezTo>
                  <a:lnTo>
                    <a:pt x="12950805" y="3485310"/>
                  </a:lnTo>
                  <a:lnTo>
                    <a:pt x="0" y="3485310"/>
                  </a:lnTo>
                  <a:lnTo>
                    <a:pt x="41204" y="3421036"/>
                  </a:lnTo>
                  <a:cubicBezTo>
                    <a:pt x="1435621" y="1357028"/>
                    <a:pt x="3797036" y="0"/>
                    <a:pt x="6475402" y="0"/>
                  </a:cubicBezTo>
                  <a:close/>
                </a:path>
              </a:pathLst>
            </a:custGeom>
            <a:solidFill>
              <a:srgbClr val="0E2841">
                <a:lumMod val="25000"/>
                <a:lumOff val="75000"/>
              </a:srgbClr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" name="Freihandform: Form 5">
              <a:extLst>
                <a:ext uri="{FF2B5EF4-FFF2-40B4-BE49-F238E27FC236}">
                  <a16:creationId xmlns:a16="http://schemas.microsoft.com/office/drawing/2014/main" id="{85C43436-B5D8-9AF6-ACA0-8F7E6B4C4CFA}"/>
                </a:ext>
              </a:extLst>
            </p:cNvPr>
            <p:cNvSpPr/>
            <p:nvPr/>
          </p:nvSpPr>
          <p:spPr>
            <a:xfrm>
              <a:off x="1941491" y="2580223"/>
              <a:ext cx="9067820" cy="1955288"/>
            </a:xfrm>
            <a:custGeom>
              <a:avLst/>
              <a:gdLst>
                <a:gd name="connsiteX0" fmla="*/ 4533911 w 9067822"/>
                <a:gd name="connsiteY0" fmla="*/ 0 h 1955287"/>
                <a:gd name="connsiteX1" fmla="*/ 8944429 w 9067822"/>
                <a:gd name="connsiteY1" fmla="*/ 1825932 h 1955287"/>
                <a:gd name="connsiteX2" fmla="*/ 9067822 w 9067822"/>
                <a:gd name="connsiteY2" fmla="*/ 1955287 h 1955287"/>
                <a:gd name="connsiteX3" fmla="*/ 0 w 9067822"/>
                <a:gd name="connsiteY3" fmla="*/ 1955287 h 1955287"/>
                <a:gd name="connsiteX4" fmla="*/ 123393 w 9067822"/>
                <a:gd name="connsiteY4" fmla="*/ 1825932 h 1955287"/>
                <a:gd name="connsiteX5" fmla="*/ 4533911 w 9067822"/>
                <a:gd name="connsiteY5" fmla="*/ 0 h 1955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67822" h="1955287">
                  <a:moveTo>
                    <a:pt x="4533911" y="0"/>
                  </a:moveTo>
                  <a:cubicBezTo>
                    <a:pt x="6256326" y="0"/>
                    <a:pt x="7815679" y="697778"/>
                    <a:pt x="8944429" y="1825932"/>
                  </a:cubicBezTo>
                  <a:lnTo>
                    <a:pt x="9067822" y="1955287"/>
                  </a:lnTo>
                  <a:lnTo>
                    <a:pt x="0" y="1955287"/>
                  </a:lnTo>
                  <a:lnTo>
                    <a:pt x="123393" y="1825932"/>
                  </a:lnTo>
                  <a:cubicBezTo>
                    <a:pt x="1252143" y="697778"/>
                    <a:pt x="2811497" y="0"/>
                    <a:pt x="4533911" y="0"/>
                  </a:cubicBezTo>
                  <a:close/>
                </a:path>
              </a:pathLst>
            </a:custGeom>
            <a:solidFill>
              <a:srgbClr val="70AD47">
                <a:lumMod val="60000"/>
                <a:lumOff val="40000"/>
              </a:srgbClr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grpSp>
          <p:nvGrpSpPr>
            <p:cNvPr id="7" name="Gruppieren 6">
              <a:extLst>
                <a:ext uri="{FF2B5EF4-FFF2-40B4-BE49-F238E27FC236}">
                  <a16:creationId xmlns:a16="http://schemas.microsoft.com/office/drawing/2014/main" id="{2CB85DD5-37F8-803F-B4DB-4E654ED2B90E}"/>
                </a:ext>
              </a:extLst>
            </p:cNvPr>
            <p:cNvGrpSpPr/>
            <p:nvPr/>
          </p:nvGrpSpPr>
          <p:grpSpPr>
            <a:xfrm>
              <a:off x="439986" y="0"/>
              <a:ext cx="7942090" cy="4535511"/>
              <a:chOff x="439985" y="0"/>
              <a:chExt cx="7942090" cy="4535511"/>
            </a:xfrm>
          </p:grpSpPr>
          <p:grpSp>
            <p:nvGrpSpPr>
              <p:cNvPr id="8" name="Gruppieren 7">
                <a:extLst>
                  <a:ext uri="{FF2B5EF4-FFF2-40B4-BE49-F238E27FC236}">
                    <a16:creationId xmlns:a16="http://schemas.microsoft.com/office/drawing/2014/main" id="{20722E3A-C4B9-3516-EADB-FDF8C8098C0A}"/>
                  </a:ext>
                </a:extLst>
              </p:cNvPr>
              <p:cNvGrpSpPr/>
              <p:nvPr/>
            </p:nvGrpSpPr>
            <p:grpSpPr>
              <a:xfrm>
                <a:off x="2798751" y="1305737"/>
                <a:ext cx="3859150" cy="1753955"/>
                <a:chOff x="2798753" y="1305736"/>
                <a:chExt cx="3859150" cy="1753955"/>
              </a:xfrm>
            </p:grpSpPr>
            <p:cxnSp>
              <p:nvCxnSpPr>
                <p:cNvPr id="21" name="Gerade Verbindung mit Pfeil 20">
                  <a:extLst>
                    <a:ext uri="{FF2B5EF4-FFF2-40B4-BE49-F238E27FC236}">
                      <a16:creationId xmlns:a16="http://schemas.microsoft.com/office/drawing/2014/main" id="{8A974676-0C84-0382-1034-2D1BC984B04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301922" y="2118386"/>
                  <a:ext cx="1173478" cy="461837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rgbClr val="FF0000"/>
                  </a:solidFill>
                  <a:prstDash val="solid"/>
                  <a:miter lim="800000"/>
                  <a:tailEnd type="triangle"/>
                </a:ln>
                <a:effectLst/>
              </p:spPr>
            </p:cxnSp>
            <p:cxnSp>
              <p:nvCxnSpPr>
                <p:cNvPr id="22" name="Gerader Verbinder 21">
                  <a:extLst>
                    <a:ext uri="{FF2B5EF4-FFF2-40B4-BE49-F238E27FC236}">
                      <a16:creationId xmlns:a16="http://schemas.microsoft.com/office/drawing/2014/main" id="{F6B2B591-85B2-28BD-ADB9-CE9FC70A9C69}"/>
                    </a:ext>
                  </a:extLst>
                </p:cNvPr>
                <p:cNvCxnSpPr/>
                <p:nvPr/>
              </p:nvCxnSpPr>
              <p:spPr>
                <a:xfrm flipH="1">
                  <a:off x="3122601" y="2580223"/>
                  <a:ext cx="3352802" cy="0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ysClr val="windowText" lastClr="000000"/>
                  </a:solidFill>
                  <a:prstDash val="lgDashDot"/>
                  <a:miter lim="800000"/>
                </a:ln>
                <a:effectLst/>
              </p:spPr>
            </p:cxnSp>
            <p:grpSp>
              <p:nvGrpSpPr>
                <p:cNvPr id="23" name="Gruppieren 22">
                  <a:extLst>
                    <a:ext uri="{FF2B5EF4-FFF2-40B4-BE49-F238E27FC236}">
                      <a16:creationId xmlns:a16="http://schemas.microsoft.com/office/drawing/2014/main" id="{78AB4101-BF04-D15D-A28E-FF48F51B1366}"/>
                    </a:ext>
                  </a:extLst>
                </p:cNvPr>
                <p:cNvGrpSpPr/>
                <p:nvPr/>
              </p:nvGrpSpPr>
              <p:grpSpPr>
                <a:xfrm>
                  <a:off x="3822120" y="1305736"/>
                  <a:ext cx="2835783" cy="727857"/>
                  <a:chOff x="3822120" y="1305736"/>
                  <a:chExt cx="2835783" cy="727857"/>
                </a:xfrm>
              </p:grpSpPr>
              <p:sp>
                <p:nvSpPr>
                  <p:cNvPr id="27" name="Geschweifte Klammer rechts 26">
                    <a:extLst>
                      <a:ext uri="{FF2B5EF4-FFF2-40B4-BE49-F238E27FC236}">
                        <a16:creationId xmlns:a16="http://schemas.microsoft.com/office/drawing/2014/main" id="{48B943FF-FDF7-33D3-AB0E-0752E5636BC9}"/>
                      </a:ext>
                    </a:extLst>
                  </p:cNvPr>
                  <p:cNvSpPr/>
                  <p:nvPr/>
                </p:nvSpPr>
                <p:spPr>
                  <a:xfrm rot="17519391">
                    <a:off x="5090700" y="466389"/>
                    <a:ext cx="298624" cy="2835783"/>
                  </a:xfrm>
                  <a:prstGeom prst="rightBrace">
                    <a:avLst/>
                  </a:prstGeom>
                  <a:noFill/>
                  <a:ln w="1905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de-DE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8" name="Textfeld 33">
                        <a:extLst>
                          <a:ext uri="{FF2B5EF4-FFF2-40B4-BE49-F238E27FC236}">
                            <a16:creationId xmlns:a16="http://schemas.microsoft.com/office/drawing/2014/main" id="{85B3F438-CBE0-9D5C-6E93-5BC712C16417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5301923" y="1305736"/>
                        <a:ext cx="697492" cy="56345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 marL="0" marR="0" lvl="0" indent="0" algn="just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30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kumimoji="0" lang="de-DE" sz="12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12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kumimoji="0" lang="en-US" sz="12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𝑟𝑎𝑦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kumimoji="0" lang="de-DE" sz="12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Times New Roman" panose="02020603050405020304" pitchFamily="18" charset="0"/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8" name="Textfeld 33">
                        <a:extLst>
                          <a:ext uri="{FF2B5EF4-FFF2-40B4-BE49-F238E27FC236}">
                            <a16:creationId xmlns:a16="http://schemas.microsoft.com/office/drawing/2014/main" id="{85B3F438-CBE0-9D5C-6E93-5BC712C16417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5301923" y="1305736"/>
                        <a:ext cx="697492" cy="563452"/>
                      </a:xfrm>
                      <a:prstGeom prst="rect">
                        <a:avLst/>
                      </a:prstGeom>
                      <a:blipFill>
                        <a:blip r:embed="rId3"/>
                        <a:stretch>
                          <a:fillRect l="-21277" r="-12766" b="-2564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de-DE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grpSp>
              <p:nvGrpSpPr>
                <p:cNvPr id="24" name="Gruppieren 23">
                  <a:extLst>
                    <a:ext uri="{FF2B5EF4-FFF2-40B4-BE49-F238E27FC236}">
                      <a16:creationId xmlns:a16="http://schemas.microsoft.com/office/drawing/2014/main" id="{FD7F4F37-9EBA-1F20-5310-A3E0DC4A9A85}"/>
                    </a:ext>
                  </a:extLst>
                </p:cNvPr>
                <p:cNvGrpSpPr/>
                <p:nvPr/>
              </p:nvGrpSpPr>
              <p:grpSpPr>
                <a:xfrm>
                  <a:off x="2798753" y="1574958"/>
                  <a:ext cx="1210739" cy="1484733"/>
                  <a:chOff x="2798756" y="1574959"/>
                  <a:chExt cx="1210739" cy="1484732"/>
                </a:xfrm>
              </p:grpSpPr>
              <p:sp>
                <p:nvSpPr>
                  <p:cNvPr id="25" name="Geschweifte Klammer rechts 24">
                    <a:extLst>
                      <a:ext uri="{FF2B5EF4-FFF2-40B4-BE49-F238E27FC236}">
                        <a16:creationId xmlns:a16="http://schemas.microsoft.com/office/drawing/2014/main" id="{BCA5162C-BB05-10FB-BB80-03E82761AF10}"/>
                      </a:ext>
                    </a:extLst>
                  </p:cNvPr>
                  <p:cNvSpPr/>
                  <p:nvPr/>
                </p:nvSpPr>
                <p:spPr>
                  <a:xfrm rot="9537582">
                    <a:off x="3711101" y="1574959"/>
                    <a:ext cx="298394" cy="1484732"/>
                  </a:xfrm>
                  <a:prstGeom prst="rightBrace">
                    <a:avLst/>
                  </a:prstGeom>
                  <a:noFill/>
                  <a:ln w="1905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de-DE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6" name="Textfeld 34">
                        <a:extLst>
                          <a:ext uri="{FF2B5EF4-FFF2-40B4-BE49-F238E27FC236}">
                            <a16:creationId xmlns:a16="http://schemas.microsoft.com/office/drawing/2014/main" id="{2A464F8E-422B-97EF-CA73-06FAF7FE4009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798756" y="1991719"/>
                        <a:ext cx="788865" cy="56192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 marL="0" marR="0" lvl="0" indent="0" algn="just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30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kumimoji="0" lang="de-DE" sz="12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12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kumimoji="0" lang="en-US" sz="12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𝑡𝑟𝑜𝑝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kumimoji="0" lang="de-DE" sz="12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Times New Roman" panose="02020603050405020304" pitchFamily="18" charset="0"/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6" name="Textfeld 34">
                        <a:extLst>
                          <a:ext uri="{FF2B5EF4-FFF2-40B4-BE49-F238E27FC236}">
                            <a16:creationId xmlns:a16="http://schemas.microsoft.com/office/drawing/2014/main" id="{2A464F8E-422B-97EF-CA73-06FAF7FE4009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798756" y="1991719"/>
                        <a:ext cx="788865" cy="561929"/>
                      </a:xfrm>
                      <a:prstGeom prst="rect">
                        <a:avLst/>
                      </a:prstGeom>
                      <a:blipFill>
                        <a:blip r:embed="rId4"/>
                        <a:stretch>
                          <a:fillRect l="-16667" r="-14815" b="-2564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de-DE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</p:grpSp>
          <p:grpSp>
            <p:nvGrpSpPr>
              <p:cNvPr id="9" name="Gruppieren 8">
                <a:extLst>
                  <a:ext uri="{FF2B5EF4-FFF2-40B4-BE49-F238E27FC236}">
                    <a16:creationId xmlns:a16="http://schemas.microsoft.com/office/drawing/2014/main" id="{38A94C50-94C5-8285-4B74-77628C1E6363}"/>
                  </a:ext>
                </a:extLst>
              </p:cNvPr>
              <p:cNvGrpSpPr/>
              <p:nvPr/>
            </p:nvGrpSpPr>
            <p:grpSpPr>
              <a:xfrm>
                <a:off x="6475409" y="2580223"/>
                <a:ext cx="1271582" cy="1955288"/>
                <a:chOff x="6475401" y="2580223"/>
                <a:chExt cx="1271579" cy="1955288"/>
              </a:xfrm>
            </p:grpSpPr>
            <p:cxnSp>
              <p:nvCxnSpPr>
                <p:cNvPr id="18" name="Gerader Verbinder 17">
                  <a:extLst>
                    <a:ext uri="{FF2B5EF4-FFF2-40B4-BE49-F238E27FC236}">
                      <a16:creationId xmlns:a16="http://schemas.microsoft.com/office/drawing/2014/main" id="{067433FC-B3F6-E0D0-00BC-0E65E704B71C}"/>
                    </a:ext>
                  </a:extLst>
                </p:cNvPr>
                <p:cNvCxnSpPr/>
                <p:nvPr/>
              </p:nvCxnSpPr>
              <p:spPr>
                <a:xfrm>
                  <a:off x="6475401" y="2580223"/>
                  <a:ext cx="994410" cy="0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19" name="Gerade Verbindung mit Pfeil 18">
                  <a:extLst>
                    <a:ext uri="{FF2B5EF4-FFF2-40B4-BE49-F238E27FC236}">
                      <a16:creationId xmlns:a16="http://schemas.microsoft.com/office/drawing/2014/main" id="{BC6C6920-E245-0EC7-389D-307B78571CB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328840" y="2580223"/>
                  <a:ext cx="0" cy="1955288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ysClr val="windowText" lastClr="000000"/>
                  </a:solidFill>
                  <a:prstDash val="solid"/>
                  <a:miter lim="800000"/>
                  <a:tailEnd type="triangle"/>
                </a:ln>
                <a:effectLst/>
              </p:spPr>
            </p:cxn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20" name="Textfeld 35">
                      <a:extLst>
                        <a:ext uri="{FF2B5EF4-FFF2-40B4-BE49-F238E27FC236}">
                          <a16:creationId xmlns:a16="http://schemas.microsoft.com/office/drawing/2014/main" id="{CAF89BEC-EAE6-BD82-6498-FAE8D79FA56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469811" y="3390033"/>
                      <a:ext cx="277169" cy="519290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 marL="0" marR="0" lvl="0" indent="0" algn="just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kumimoji="0" lang="de-DE" sz="12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0" lang="en-US" sz="12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kumimoji="0" lang="en-US" sz="12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𝑒</m:t>
                                </m:r>
                              </m:sub>
                            </m:sSub>
                          </m:oMath>
                        </m:oMathPara>
                      </a14:m>
                      <a:endParaRPr kumimoji="0" lang="de-DE" sz="12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p:txBody>
                </p:sp>
              </mc:Choice>
              <mc:Fallback>
                <p:sp>
                  <p:nvSpPr>
                    <p:cNvPr id="20" name="Textfeld 35">
                      <a:extLst>
                        <a:ext uri="{FF2B5EF4-FFF2-40B4-BE49-F238E27FC236}">
                          <a16:creationId xmlns:a16="http://schemas.microsoft.com/office/drawing/2014/main" id="{CAF89BEC-EAE6-BD82-6498-FAE8D79FA56D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469811" y="3390033"/>
                      <a:ext cx="277169" cy="519290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 l="-36842" r="-2105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de-DE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10" name="Gruppieren 9">
                <a:extLst>
                  <a:ext uri="{FF2B5EF4-FFF2-40B4-BE49-F238E27FC236}">
                    <a16:creationId xmlns:a16="http://schemas.microsoft.com/office/drawing/2014/main" id="{20DF52C5-8B6E-62F2-EB5F-EDBB527EA103}"/>
                  </a:ext>
                </a:extLst>
              </p:cNvPr>
              <p:cNvGrpSpPr/>
              <p:nvPr/>
            </p:nvGrpSpPr>
            <p:grpSpPr>
              <a:xfrm>
                <a:off x="439985" y="0"/>
                <a:ext cx="7942090" cy="4535511"/>
                <a:chOff x="439985" y="0"/>
                <a:chExt cx="7942091" cy="4535511"/>
              </a:xfrm>
            </p:grpSpPr>
            <p:grpSp>
              <p:nvGrpSpPr>
                <p:cNvPr id="11" name="Gruppieren 10">
                  <a:extLst>
                    <a:ext uri="{FF2B5EF4-FFF2-40B4-BE49-F238E27FC236}">
                      <a16:creationId xmlns:a16="http://schemas.microsoft.com/office/drawing/2014/main" id="{ED14A3E9-E129-CCC8-4C79-57F4E7D9CB2D}"/>
                    </a:ext>
                  </a:extLst>
                </p:cNvPr>
                <p:cNvGrpSpPr/>
                <p:nvPr/>
              </p:nvGrpSpPr>
              <p:grpSpPr>
                <a:xfrm>
                  <a:off x="439985" y="0"/>
                  <a:ext cx="6035416" cy="4535511"/>
                  <a:chOff x="439985" y="0"/>
                  <a:chExt cx="6035416" cy="4535511"/>
                </a:xfrm>
              </p:grpSpPr>
              <p:sp>
                <p:nvSpPr>
                  <p:cNvPr id="14" name="Ellipse 13">
                    <a:extLst>
                      <a:ext uri="{FF2B5EF4-FFF2-40B4-BE49-F238E27FC236}">
                        <a16:creationId xmlns:a16="http://schemas.microsoft.com/office/drawing/2014/main" id="{BF170A97-7DE2-81F3-C36B-5B373994042A}"/>
                      </a:ext>
                    </a:extLst>
                  </p:cNvPr>
                  <p:cNvSpPr/>
                  <p:nvPr/>
                </p:nvSpPr>
                <p:spPr>
                  <a:xfrm>
                    <a:off x="439985" y="0"/>
                    <a:ext cx="695458" cy="695460"/>
                  </a:xfrm>
                  <a:prstGeom prst="ellipse">
                    <a:avLst/>
                  </a:prstGeom>
                  <a:solidFill>
                    <a:srgbClr val="FFFF00"/>
                  </a:solidFill>
                  <a:ln w="1905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de-DE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cxnSp>
                <p:nvCxnSpPr>
                  <p:cNvPr id="15" name="Gerader Verbinder 14">
                    <a:extLst>
                      <a:ext uri="{FF2B5EF4-FFF2-40B4-BE49-F238E27FC236}">
                        <a16:creationId xmlns:a16="http://schemas.microsoft.com/office/drawing/2014/main" id="{13016683-394E-EF65-9787-9BE293E0679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787714" y="347729"/>
                    <a:ext cx="5687687" cy="2232494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ysClr val="windowText" lastClr="000000"/>
                    </a:solidFill>
                    <a:prstDash val="dash"/>
                    <a:miter lim="800000"/>
                  </a:ln>
                  <a:effectLst/>
                </p:spPr>
              </p:cxnSp>
              <p:cxnSp>
                <p:nvCxnSpPr>
                  <p:cNvPr id="16" name="Gerader Verbinder 15">
                    <a:extLst>
                      <a:ext uri="{FF2B5EF4-FFF2-40B4-BE49-F238E27FC236}">
                        <a16:creationId xmlns:a16="http://schemas.microsoft.com/office/drawing/2014/main" id="{C34B6194-1504-AB40-8EE7-D021214E1E7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3789351" y="1524024"/>
                    <a:ext cx="1156971" cy="2995067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ysClr val="windowText" lastClr="000000"/>
                    </a:solidFill>
                    <a:prstDash val="dash"/>
                    <a:miter lim="800000"/>
                  </a:ln>
                  <a:effectLst/>
                </p:spPr>
              </p:cxnSp>
              <p:cxnSp>
                <p:nvCxnSpPr>
                  <p:cNvPr id="17" name="Gerader Verbinder 16">
                    <a:extLst>
                      <a:ext uri="{FF2B5EF4-FFF2-40B4-BE49-F238E27FC236}">
                        <a16:creationId xmlns:a16="http://schemas.microsoft.com/office/drawing/2014/main" id="{3ADA755B-36F7-3A16-E572-AEDF8909FDB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6475401" y="2580223"/>
                    <a:ext cx="0" cy="1955288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ysClr val="windowText" lastClr="000000"/>
                    </a:solidFill>
                    <a:prstDash val="dash"/>
                    <a:miter lim="800000"/>
                  </a:ln>
                  <a:effectLst/>
                </p:spPr>
              </p:cxnSp>
            </p:grp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2" name="Textfeld 42">
                      <a:extLst>
                        <a:ext uri="{FF2B5EF4-FFF2-40B4-BE49-F238E27FC236}">
                          <a16:creationId xmlns:a16="http://schemas.microsoft.com/office/drawing/2014/main" id="{2CA25AFB-15B9-3AB0-0747-4E1EB594614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965594" y="1991714"/>
                      <a:ext cx="202547" cy="519290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 marL="0" marR="0" lvl="0" indent="0" algn="just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kumimoji="0" lang="en-US" sz="1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𝜂</m:t>
                            </m:r>
                          </m:oMath>
                        </m:oMathPara>
                      </a14:m>
                      <a:endParaRPr kumimoji="0" lang="de-DE" sz="12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p:txBody>
                </p:sp>
              </mc:Choice>
              <mc:Fallback>
                <p:sp>
                  <p:nvSpPr>
                    <p:cNvPr id="12" name="Textfeld 42">
                      <a:extLst>
                        <a:ext uri="{FF2B5EF4-FFF2-40B4-BE49-F238E27FC236}">
                          <a16:creationId xmlns:a16="http://schemas.microsoft.com/office/drawing/2014/main" id="{2CA25AFB-15B9-3AB0-0747-4E1EB594614F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965594" y="1991714"/>
                      <a:ext cx="202547" cy="519290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 l="-64286" r="-57143" b="-5556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de-DE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3" name="Bogen 12">
                  <a:extLst>
                    <a:ext uri="{FF2B5EF4-FFF2-40B4-BE49-F238E27FC236}">
                      <a16:creationId xmlns:a16="http://schemas.microsoft.com/office/drawing/2014/main" id="{84813386-21AF-13A0-BE1E-F6EB8DB2E786}"/>
                    </a:ext>
                  </a:extLst>
                </p:cNvPr>
                <p:cNvSpPr/>
                <p:nvPr/>
              </p:nvSpPr>
              <p:spPr>
                <a:xfrm rot="16200000">
                  <a:off x="4568733" y="673549"/>
                  <a:ext cx="3813340" cy="3813347"/>
                </a:xfrm>
                <a:prstGeom prst="arc">
                  <a:avLst>
                    <a:gd name="adj1" fmla="val 16200000"/>
                    <a:gd name="adj2" fmla="val 17539590"/>
                  </a:avLst>
                </a:prstGeom>
                <a:noFill/>
                <a:ln w="190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e-DE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</p:grpSp>
        </p:grp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feld 28">
                <a:extLst>
                  <a:ext uri="{FF2B5EF4-FFF2-40B4-BE49-F238E27FC236}">
                    <a16:creationId xmlns:a16="http://schemas.microsoft.com/office/drawing/2014/main" id="{460B473B-1984-0EE3-C404-10B31B5FF304}"/>
                  </a:ext>
                </a:extLst>
              </p:cNvPr>
              <p:cNvSpPr txBox="1"/>
              <p:nvPr/>
            </p:nvSpPr>
            <p:spPr>
              <a:xfrm>
                <a:off x="2963967" y="1045075"/>
                <a:ext cx="1228165" cy="5568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𝑝𝑎𝑛𝑒𝑙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∝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𝑟𝑎𝑦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29" name="Textfeld 28">
                <a:extLst>
                  <a:ext uri="{FF2B5EF4-FFF2-40B4-BE49-F238E27FC236}">
                    <a16:creationId xmlns:a16="http://schemas.microsoft.com/office/drawing/2014/main" id="{460B473B-1984-0EE3-C404-10B31B5FF3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3967" y="1045075"/>
                <a:ext cx="1228165" cy="55681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feld 30">
                <a:extLst>
                  <a:ext uri="{FF2B5EF4-FFF2-40B4-BE49-F238E27FC236}">
                    <a16:creationId xmlns:a16="http://schemas.microsoft.com/office/drawing/2014/main" id="{78890160-86F3-318D-9D0A-F6FEE4F5FEA9}"/>
                  </a:ext>
                </a:extLst>
              </p:cNvPr>
              <p:cNvSpPr txBox="1"/>
              <p:nvPr/>
            </p:nvSpPr>
            <p:spPr>
              <a:xfrm>
                <a:off x="3126077" y="1589804"/>
                <a:ext cx="1258047" cy="5726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de-DE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de-DE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𝑡𝑟𝑜𝑝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de-DE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𝑟𝑎𝑦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31" name="Textfeld 30">
                <a:extLst>
                  <a:ext uri="{FF2B5EF4-FFF2-40B4-BE49-F238E27FC236}">
                    <a16:creationId xmlns:a16="http://schemas.microsoft.com/office/drawing/2014/main" id="{78890160-86F3-318D-9D0A-F6FEE4F5FE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6077" y="1589804"/>
                <a:ext cx="1258047" cy="5726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feld 32">
                <a:extLst>
                  <a:ext uri="{FF2B5EF4-FFF2-40B4-BE49-F238E27FC236}">
                    <a16:creationId xmlns:a16="http://schemas.microsoft.com/office/drawing/2014/main" id="{C51FF4A7-16C3-F372-CB8A-0DEC8A42100C}"/>
                  </a:ext>
                </a:extLst>
              </p:cNvPr>
              <p:cNvSpPr txBox="1"/>
              <p:nvPr/>
            </p:nvSpPr>
            <p:spPr>
              <a:xfrm>
                <a:off x="4490719" y="2742882"/>
                <a:ext cx="4572000" cy="382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de-DE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DE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sub>
                              </m:sSub>
                              <m:r>
                                <a:rPr lang="de-DE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de-DE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𝑡𝑟𝑜𝑝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de-DE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de-DE" i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de-DE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  <m:sup>
                          <m:r>
                            <a:rPr lang="de-DE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de-DE" i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de-DE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𝑟𝑎𝑦</m:t>
                          </m:r>
                        </m:sub>
                        <m:sup>
                          <m:r>
                            <a:rPr lang="de-DE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de-DE" i="0">
                          <a:latin typeface="Cambria Math" panose="02040503050406030204" pitchFamily="18" charset="0"/>
                        </a:rPr>
                        <m:t>−2⋅</m:t>
                      </m:r>
                      <m:sSub>
                        <m:sSubPr>
                          <m:ctrlPr>
                            <a:rPr lang="de-DE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𝑟𝑎𝑦</m:t>
                          </m:r>
                        </m:sub>
                      </m:sSub>
                      <m:r>
                        <a:rPr lang="de-DE" i="0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de-DE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de-DE" i="0">
                          <a:latin typeface="Cambria Math" panose="02040503050406030204" pitchFamily="18" charset="0"/>
                        </a:rPr>
                        <m:t>⋅</m:t>
                      </m:r>
                      <m:func>
                        <m:func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de-DE" i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  <m:r>
                                <a:rPr lang="de-DE" i="0">
                                  <a:latin typeface="Cambria Math" panose="02040503050406030204" pitchFamily="18" charset="0"/>
                                </a:rPr>
                                <m:t>+90°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33" name="Textfeld 32">
                <a:extLst>
                  <a:ext uri="{FF2B5EF4-FFF2-40B4-BE49-F238E27FC236}">
                    <a16:creationId xmlns:a16="http://schemas.microsoft.com/office/drawing/2014/main" id="{C51FF4A7-16C3-F372-CB8A-0DEC8A4210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0719" y="2742882"/>
                <a:ext cx="4572000" cy="38266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feld 34">
                <a:extLst>
                  <a:ext uri="{FF2B5EF4-FFF2-40B4-BE49-F238E27FC236}">
                    <a16:creationId xmlns:a16="http://schemas.microsoft.com/office/drawing/2014/main" id="{11BB449A-9137-AC89-C7F5-2EB161009B06}"/>
                  </a:ext>
                </a:extLst>
              </p:cNvPr>
              <p:cNvSpPr txBox="1"/>
              <p:nvPr/>
            </p:nvSpPr>
            <p:spPr>
              <a:xfrm>
                <a:off x="6320206" y="3201505"/>
                <a:ext cx="2364208" cy="123424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𝑟𝑎𝑦</m:t>
                          </m:r>
                        </m:sub>
                      </m:sSub>
                      <m:r>
                        <a:rPr lang="de-DE" i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de-DE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𝑝</m:t>
                          </m:r>
                        </m:num>
                        <m:den>
                          <m:r>
                            <a:rPr lang="de-DE" i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de-DE" i="0">
                          <a:latin typeface="Cambria Math" panose="02040503050406030204" pitchFamily="18" charset="0"/>
                        </a:rPr>
                        <m:t>+</m:t>
                      </m:r>
                      <m:rad>
                        <m:radPr>
                          <m:degHide m:val="on"/>
                          <m:ctrlPr>
                            <a:rPr lang="de-DE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de-DE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de-DE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de-DE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num>
                                    <m:den>
                                      <m:r>
                                        <a:rPr lang="de-DE" i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de-DE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de-DE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rad>
                    </m:oMath>
                  </m:oMathPara>
                </a14:m>
                <a:endParaRPr lang="de-DE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de-DE" i="0">
                          <a:latin typeface="Cambria Math" panose="02040503050406030204" pitchFamily="18" charset="0"/>
                        </a:rPr>
                        <m:t>=−2⋅</m:t>
                      </m:r>
                      <m:sSub>
                        <m:sSubPr>
                          <m:ctrlPr>
                            <a:rPr lang="de-DE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de-DE" i="0">
                          <a:latin typeface="Cambria Math" panose="02040503050406030204" pitchFamily="18" charset="0"/>
                        </a:rPr>
                        <m:t>⋅</m:t>
                      </m:r>
                      <m:func>
                        <m:func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de-DE" i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de-DE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  <m:r>
                                <a:rPr lang="de-DE" i="0">
                                  <a:latin typeface="Cambria Math" panose="02040503050406030204" pitchFamily="18" charset="0"/>
                                </a:rPr>
                                <m:t>+90°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de-DE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de-DE" i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de-DE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  <m:sup>
                          <m:r>
                            <a:rPr lang="de-DE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de-DE" i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de-DE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de-DE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DE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sub>
                              </m:sSub>
                              <m:r>
                                <a:rPr lang="de-DE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de-DE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𝑡𝑟𝑜𝑝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de-DE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35" name="Textfeld 34">
                <a:extLst>
                  <a:ext uri="{FF2B5EF4-FFF2-40B4-BE49-F238E27FC236}">
                    <a16:creationId xmlns:a16="http://schemas.microsoft.com/office/drawing/2014/main" id="{11BB449A-9137-AC89-C7F5-2EB161009B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0206" y="3201505"/>
                <a:ext cx="2364208" cy="123424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feld 36">
                <a:extLst>
                  <a:ext uri="{FF2B5EF4-FFF2-40B4-BE49-F238E27FC236}">
                    <a16:creationId xmlns:a16="http://schemas.microsoft.com/office/drawing/2014/main" id="{C7C12D92-D573-C143-F2D2-3452C3E24372}"/>
                  </a:ext>
                </a:extLst>
              </p:cNvPr>
              <p:cNvSpPr txBox="1"/>
              <p:nvPr/>
            </p:nvSpPr>
            <p:spPr>
              <a:xfrm>
                <a:off x="1440588" y="2145128"/>
                <a:ext cx="4572000" cy="5672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d>
                        <m:dPr>
                          <m:ctrlPr>
                            <a:rPr lang="de-DE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de-DE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𝑡𝑟𝑜𝑝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de-DE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𝑟𝑎𝑦</m:t>
                              </m:r>
                            </m:sub>
                          </m:sSub>
                          <m:d>
                            <m:dPr>
                              <m:ctrlPr>
                                <a:rPr lang="de-DE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37" name="Textfeld 36">
                <a:extLst>
                  <a:ext uri="{FF2B5EF4-FFF2-40B4-BE49-F238E27FC236}">
                    <a16:creationId xmlns:a16="http://schemas.microsoft.com/office/drawing/2014/main" id="{C7C12D92-D573-C143-F2D2-3452C3E243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0588" y="2145128"/>
                <a:ext cx="4572000" cy="56720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8" name="Grafik 37" descr="Ein Bild, das Schrift, Grafiken, Logo, Text enthält.&#10;&#10;Automatisch generierte Beschreibung">
            <a:extLst>
              <a:ext uri="{FF2B5EF4-FFF2-40B4-BE49-F238E27FC236}">
                <a16:creationId xmlns:a16="http://schemas.microsoft.com/office/drawing/2014/main" id="{82478FE5-7509-7CF4-9509-25DCD04AD89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47437" y="899714"/>
            <a:ext cx="1062094" cy="236021"/>
          </a:xfrm>
          <a:prstGeom prst="rect">
            <a:avLst/>
          </a:prstGeom>
        </p:spPr>
      </p:pic>
      <p:grpSp>
        <p:nvGrpSpPr>
          <p:cNvPr id="39" name="Gruppieren 38">
            <a:extLst>
              <a:ext uri="{FF2B5EF4-FFF2-40B4-BE49-F238E27FC236}">
                <a16:creationId xmlns:a16="http://schemas.microsoft.com/office/drawing/2014/main" id="{F85F13B5-9AC7-1540-3BBF-F9E597A5C669}"/>
              </a:ext>
            </a:extLst>
          </p:cNvPr>
          <p:cNvGrpSpPr/>
          <p:nvPr/>
        </p:nvGrpSpPr>
        <p:grpSpPr>
          <a:xfrm>
            <a:off x="5632704" y="106814"/>
            <a:ext cx="1405130" cy="1028700"/>
            <a:chOff x="0" y="0"/>
            <a:chExt cx="5656810" cy="6263641"/>
          </a:xfrm>
        </p:grpSpPr>
        <p:sp>
          <p:nvSpPr>
            <p:cNvPr id="40" name="Rechteck 39">
              <a:extLst>
                <a:ext uri="{FF2B5EF4-FFF2-40B4-BE49-F238E27FC236}">
                  <a16:creationId xmlns:a16="http://schemas.microsoft.com/office/drawing/2014/main" id="{A4A299E1-CE0C-F266-5831-D677CBC3C18D}"/>
                </a:ext>
              </a:extLst>
            </p:cNvPr>
            <p:cNvSpPr/>
            <p:nvPr/>
          </p:nvSpPr>
          <p:spPr>
            <a:xfrm>
              <a:off x="0" y="0"/>
              <a:ext cx="5656810" cy="6263641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 w="12700" cap="flat" cmpd="sng" algn="ctr">
              <a:solidFill>
                <a:srgbClr val="4472C4">
                  <a:shade val="15000"/>
                </a:srgbClr>
              </a:solidFill>
              <a:prstDash val="lgDashDot"/>
              <a:miter lim="800000"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2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endParaRPr>
            </a:p>
          </p:txBody>
        </p:sp>
        <p:sp>
          <p:nvSpPr>
            <p:cNvPr id="41" name="Rechteck 40">
              <a:extLst>
                <a:ext uri="{FF2B5EF4-FFF2-40B4-BE49-F238E27FC236}">
                  <a16:creationId xmlns:a16="http://schemas.microsoft.com/office/drawing/2014/main" id="{4C27C727-1F40-A8B7-1013-AEC57D1D61FD}"/>
                </a:ext>
              </a:extLst>
            </p:cNvPr>
            <p:cNvSpPr/>
            <p:nvPr/>
          </p:nvSpPr>
          <p:spPr>
            <a:xfrm>
              <a:off x="45719" y="365761"/>
              <a:ext cx="3861263" cy="4655127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 w="12700" cap="flat" cmpd="sng" algn="ctr">
              <a:solidFill>
                <a:srgbClr val="4472C4">
                  <a:shade val="15000"/>
                </a:srgbClr>
              </a:solidFill>
              <a:prstDash val="lgDashDot"/>
              <a:miter lim="800000"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2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endParaRPr>
            </a:p>
          </p:txBody>
        </p:sp>
        <p:sp>
          <p:nvSpPr>
            <p:cNvPr id="42" name="Rechteck 41">
              <a:extLst>
                <a:ext uri="{FF2B5EF4-FFF2-40B4-BE49-F238E27FC236}">
                  <a16:creationId xmlns:a16="http://schemas.microsoft.com/office/drawing/2014/main" id="{E2F26C05-F108-E5A6-86FA-757F7E9E0847}"/>
                </a:ext>
              </a:extLst>
            </p:cNvPr>
            <p:cNvSpPr/>
            <p:nvPr/>
          </p:nvSpPr>
          <p:spPr>
            <a:xfrm>
              <a:off x="87283" y="731521"/>
              <a:ext cx="2007524" cy="2992582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 w="12700" cap="flat" cmpd="sng" algn="ctr">
              <a:solidFill>
                <a:srgbClr val="4472C4">
                  <a:shade val="15000"/>
                </a:srgbClr>
              </a:solidFill>
              <a:prstDash val="lgDashDot"/>
              <a:miter lim="800000"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2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endParaRPr>
            </a:p>
          </p:txBody>
        </p:sp>
        <p:grpSp>
          <p:nvGrpSpPr>
            <p:cNvPr id="43" name="Gruppieren 42">
              <a:extLst>
                <a:ext uri="{FF2B5EF4-FFF2-40B4-BE49-F238E27FC236}">
                  <a16:creationId xmlns:a16="http://schemas.microsoft.com/office/drawing/2014/main" id="{679468D2-5E6B-E4A1-FC24-426C25BB97B7}"/>
                </a:ext>
              </a:extLst>
            </p:cNvPr>
            <p:cNvGrpSpPr/>
            <p:nvPr/>
          </p:nvGrpSpPr>
          <p:grpSpPr>
            <a:xfrm>
              <a:off x="282632" y="1115488"/>
              <a:ext cx="5213466" cy="5075324"/>
              <a:chOff x="282632" y="1115488"/>
              <a:chExt cx="5213466" cy="5075324"/>
            </a:xfrm>
          </p:grpSpPr>
          <p:sp>
            <p:nvSpPr>
              <p:cNvPr id="44" name="Rechteck 43">
                <a:extLst>
                  <a:ext uri="{FF2B5EF4-FFF2-40B4-BE49-F238E27FC236}">
                    <a16:creationId xmlns:a16="http://schemas.microsoft.com/office/drawing/2014/main" id="{9BB53074-69D7-7125-35BA-6365906BDDCB}"/>
                  </a:ext>
                </a:extLst>
              </p:cNvPr>
              <p:cNvSpPr/>
              <p:nvPr/>
            </p:nvSpPr>
            <p:spPr>
              <a:xfrm>
                <a:off x="4166060" y="1447801"/>
                <a:ext cx="1330038" cy="897773"/>
              </a:xfrm>
              <a:prstGeom prst="rect">
                <a:avLst/>
              </a:prstGeom>
              <a:solidFill>
                <a:srgbClr val="5B9BD5"/>
              </a:solidFill>
              <a:ln w="12700" cap="flat" cmpd="sng" algn="ctr">
                <a:solidFill>
                  <a:srgbClr val="4472C4">
                    <a:shade val="15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3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2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Times New Roman" panose="02020603050405020304" pitchFamily="18" charset="0"/>
                  <a:cs typeface="+mn-cs"/>
                </a:endParaRPr>
              </a:p>
            </p:txBody>
          </p:sp>
          <p:sp>
            <p:nvSpPr>
              <p:cNvPr id="45" name="Rechteck 44">
                <a:extLst>
                  <a:ext uri="{FF2B5EF4-FFF2-40B4-BE49-F238E27FC236}">
                    <a16:creationId xmlns:a16="http://schemas.microsoft.com/office/drawing/2014/main" id="{6B096E41-B87C-14F7-E502-13E7D198C3B2}"/>
                  </a:ext>
                </a:extLst>
              </p:cNvPr>
              <p:cNvSpPr/>
              <p:nvPr/>
            </p:nvSpPr>
            <p:spPr>
              <a:xfrm>
                <a:off x="2376745" y="5293041"/>
                <a:ext cx="1330038" cy="897771"/>
              </a:xfrm>
              <a:prstGeom prst="rect">
                <a:avLst/>
              </a:prstGeom>
              <a:solidFill>
                <a:srgbClr val="FF717B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3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2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Times New Roman" panose="02020603050405020304" pitchFamily="18" charset="0"/>
                  <a:cs typeface="+mn-cs"/>
                </a:endParaRPr>
              </a:p>
            </p:txBody>
          </p:sp>
          <p:grpSp>
            <p:nvGrpSpPr>
              <p:cNvPr id="46" name="Gruppieren 45">
                <a:extLst>
                  <a:ext uri="{FF2B5EF4-FFF2-40B4-BE49-F238E27FC236}">
                    <a16:creationId xmlns:a16="http://schemas.microsoft.com/office/drawing/2014/main" id="{02D2D5B0-133B-3D4F-74A4-565F299A913A}"/>
                  </a:ext>
                </a:extLst>
              </p:cNvPr>
              <p:cNvGrpSpPr/>
              <p:nvPr/>
            </p:nvGrpSpPr>
            <p:grpSpPr>
              <a:xfrm>
                <a:off x="282632" y="1115488"/>
                <a:ext cx="3424151" cy="3793578"/>
                <a:chOff x="282632" y="1115488"/>
                <a:chExt cx="3424151" cy="3793578"/>
              </a:xfrm>
            </p:grpSpPr>
            <p:sp>
              <p:nvSpPr>
                <p:cNvPr id="47" name="Rechteck 46">
                  <a:extLst>
                    <a:ext uri="{FF2B5EF4-FFF2-40B4-BE49-F238E27FC236}">
                      <a16:creationId xmlns:a16="http://schemas.microsoft.com/office/drawing/2014/main" id="{83278DE6-D51B-9F1A-F792-381BC9D813E1}"/>
                    </a:ext>
                  </a:extLst>
                </p:cNvPr>
                <p:cNvSpPr/>
                <p:nvPr/>
              </p:nvSpPr>
              <p:spPr>
                <a:xfrm>
                  <a:off x="1482090" y="4011295"/>
                  <a:ext cx="1330036" cy="897771"/>
                </a:xfrm>
                <a:prstGeom prst="rect">
                  <a:avLst/>
                </a:prstGeom>
                <a:solidFill>
                  <a:srgbClr val="B482DA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3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e-DE" sz="12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Times New Roman" panose="02020603050405020304" pitchFamily="18" charset="0"/>
                    <a:cs typeface="+mn-cs"/>
                  </a:endParaRPr>
                </a:p>
              </p:txBody>
            </p:sp>
            <p:sp>
              <p:nvSpPr>
                <p:cNvPr id="48" name="Rechteck 47">
                  <a:extLst>
                    <a:ext uri="{FF2B5EF4-FFF2-40B4-BE49-F238E27FC236}">
                      <a16:creationId xmlns:a16="http://schemas.microsoft.com/office/drawing/2014/main" id="{4B68302F-BE0C-ACE5-3ED1-7BE7D980F7E3}"/>
                    </a:ext>
                  </a:extLst>
                </p:cNvPr>
                <p:cNvSpPr/>
                <p:nvPr/>
              </p:nvSpPr>
              <p:spPr>
                <a:xfrm>
                  <a:off x="2376745" y="2729549"/>
                  <a:ext cx="1330038" cy="897771"/>
                </a:xfrm>
                <a:prstGeom prst="rect">
                  <a:avLst/>
                </a:prstGeom>
                <a:solidFill>
                  <a:srgbClr val="92D050"/>
                </a:solidFill>
                <a:ln w="12700" cap="flat" cmpd="sng" algn="ctr">
                  <a:solidFill>
                    <a:srgbClr val="4472C4">
                      <a:shade val="15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3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e-DE" sz="12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Times New Roman" panose="02020603050405020304" pitchFamily="18" charset="0"/>
                    <a:cs typeface="+mn-cs"/>
                  </a:endParaRPr>
                </a:p>
              </p:txBody>
            </p:sp>
            <p:grpSp>
              <p:nvGrpSpPr>
                <p:cNvPr id="49" name="Gruppieren 48">
                  <a:extLst>
                    <a:ext uri="{FF2B5EF4-FFF2-40B4-BE49-F238E27FC236}">
                      <a16:creationId xmlns:a16="http://schemas.microsoft.com/office/drawing/2014/main" id="{A3D7ACF6-B615-22B3-094D-E727A794D6A7}"/>
                    </a:ext>
                  </a:extLst>
                </p:cNvPr>
                <p:cNvGrpSpPr/>
                <p:nvPr/>
              </p:nvGrpSpPr>
              <p:grpSpPr>
                <a:xfrm>
                  <a:off x="282632" y="1115488"/>
                  <a:ext cx="1634838" cy="2511832"/>
                  <a:chOff x="282632" y="1115488"/>
                  <a:chExt cx="1634837" cy="2511832"/>
                </a:xfrm>
              </p:grpSpPr>
              <p:sp>
                <p:nvSpPr>
                  <p:cNvPr id="50" name="Rechteck 49">
                    <a:extLst>
                      <a:ext uri="{FF2B5EF4-FFF2-40B4-BE49-F238E27FC236}">
                        <a16:creationId xmlns:a16="http://schemas.microsoft.com/office/drawing/2014/main" id="{AE4C83DB-0B0F-2B65-9D1D-135532A4AA3B}"/>
                      </a:ext>
                    </a:extLst>
                  </p:cNvPr>
                  <p:cNvSpPr/>
                  <p:nvPr/>
                </p:nvSpPr>
                <p:spPr>
                  <a:xfrm>
                    <a:off x="587432" y="2729549"/>
                    <a:ext cx="1330037" cy="897771"/>
                  </a:xfrm>
                  <a:prstGeom prst="rect">
                    <a:avLst/>
                  </a:prstGeom>
                  <a:solidFill>
                    <a:srgbClr val="ED7D31"/>
                  </a:solidFill>
                  <a:ln w="127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3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de-DE" sz="1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ysClr val="window" lastClr="FFFFFF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Times New Roman" panose="02020603050405020304" pitchFamily="18" charset="0"/>
                      <a:cs typeface="+mn-cs"/>
                    </a:endParaRPr>
                  </a:p>
                </p:txBody>
              </p:sp>
              <p:grpSp>
                <p:nvGrpSpPr>
                  <p:cNvPr id="51" name="Gruppieren 50">
                    <a:extLst>
                      <a:ext uri="{FF2B5EF4-FFF2-40B4-BE49-F238E27FC236}">
                        <a16:creationId xmlns:a16="http://schemas.microsoft.com/office/drawing/2014/main" id="{E227A012-67DF-B80D-B84C-D47768BC8643}"/>
                      </a:ext>
                    </a:extLst>
                  </p:cNvPr>
                  <p:cNvGrpSpPr/>
                  <p:nvPr/>
                </p:nvGrpSpPr>
                <p:grpSpPr>
                  <a:xfrm>
                    <a:off x="282632" y="1115488"/>
                    <a:ext cx="1634837" cy="1202570"/>
                    <a:chOff x="282632" y="1115489"/>
                    <a:chExt cx="1634837" cy="1202572"/>
                  </a:xfrm>
                  <a:solidFill>
                    <a:srgbClr val="E7E6E6">
                      <a:lumMod val="90000"/>
                    </a:srgbClr>
                  </a:solidFill>
                </p:grpSpPr>
                <p:sp>
                  <p:nvSpPr>
                    <p:cNvPr id="52" name="Rechteck 51">
                      <a:extLst>
                        <a:ext uri="{FF2B5EF4-FFF2-40B4-BE49-F238E27FC236}">
                          <a16:creationId xmlns:a16="http://schemas.microsoft.com/office/drawing/2014/main" id="{CFECF96F-5F73-EABA-0B73-3B8B6DEEAD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2632" y="1115489"/>
                      <a:ext cx="1330037" cy="897772"/>
                    </a:xfrm>
                    <a:prstGeom prst="rect">
                      <a:avLst/>
                    </a:prstGeom>
                    <a:grpFill/>
                    <a:ln w="12700" cap="flat" cmpd="sng" algn="ctr">
                      <a:solidFill>
                        <a:sysClr val="windowText" lastClr="000000"/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DE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ysClr val="window" lastClr="FFFFFF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53" name="Rechteck 52">
                      <a:extLst>
                        <a:ext uri="{FF2B5EF4-FFF2-40B4-BE49-F238E27FC236}">
                          <a16:creationId xmlns:a16="http://schemas.microsoft.com/office/drawing/2014/main" id="{1547C122-FF79-A87E-CBE5-5AD65D01481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35032" y="1267889"/>
                      <a:ext cx="1330037" cy="897772"/>
                    </a:xfrm>
                    <a:prstGeom prst="rect">
                      <a:avLst/>
                    </a:prstGeom>
                    <a:grpFill/>
                    <a:ln w="12700" cap="flat" cmpd="sng" algn="ctr">
                      <a:solidFill>
                        <a:sysClr val="windowText" lastClr="000000"/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DE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ysClr val="window" lastClr="FFFFFF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54" name="Rechteck 53">
                      <a:extLst>
                        <a:ext uri="{FF2B5EF4-FFF2-40B4-BE49-F238E27FC236}">
                          <a16:creationId xmlns:a16="http://schemas.microsoft.com/office/drawing/2014/main" id="{5F859852-920D-4F7D-0BD1-47304848BB0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7432" y="1420289"/>
                      <a:ext cx="1330037" cy="897772"/>
                    </a:xfrm>
                    <a:prstGeom prst="rect">
                      <a:avLst/>
                    </a:prstGeom>
                    <a:grpFill/>
                    <a:ln w="12700" cap="flat" cmpd="sng" algn="ctr">
                      <a:solidFill>
                        <a:sysClr val="windowText" lastClr="000000"/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DE" sz="12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ysClr val="window" lastClr="FFFFFF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+mn-cs"/>
                      </a:endParaRPr>
                    </a:p>
                  </p:txBody>
                </p:sp>
              </p:grpSp>
            </p:grpSp>
          </p:grpSp>
        </p:grpSp>
      </p:grpSp>
      <p:sp>
        <p:nvSpPr>
          <p:cNvPr id="56" name="Rechteck 55">
            <a:extLst>
              <a:ext uri="{FF2B5EF4-FFF2-40B4-BE49-F238E27FC236}">
                <a16:creationId xmlns:a16="http://schemas.microsoft.com/office/drawing/2014/main" id="{73DB602B-11A4-33CA-E171-DE8A28E5336D}"/>
              </a:ext>
            </a:extLst>
          </p:cNvPr>
          <p:cNvSpPr/>
          <p:nvPr/>
        </p:nvSpPr>
        <p:spPr>
          <a:xfrm>
            <a:off x="5672379" y="260008"/>
            <a:ext cx="472506" cy="2650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141018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384A200-E21C-A2B1-8807-6F66DE593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Panel Model – Consolidation 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6514F87B-4289-97C2-3DAF-8B985197E3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7161" y="1900015"/>
            <a:ext cx="3164840" cy="2704053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D5F47FAB-B6C6-1197-2251-859B9F6EF0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900016"/>
            <a:ext cx="3164839" cy="270405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DA4C2332-C0E5-E795-0D95-3B794BEDA414}"/>
                  </a:ext>
                </a:extLst>
              </p:cNvPr>
              <p:cNvSpPr txBox="1"/>
              <p:nvPr/>
            </p:nvSpPr>
            <p:spPr>
              <a:xfrm>
                <a:off x="1084730" y="1244350"/>
                <a:ext cx="6974540" cy="57291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𝑝𝑎𝑛𝑒𝑙</m:t>
                          </m:r>
                        </m:sub>
                      </m:sSub>
                      <m:d>
                        <m:dPr>
                          <m:ctrlPr>
                            <a:rPr lang="de-DE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𝜙</m:t>
                          </m:r>
                          <m:r>
                            <a:rPr lang="de-DE" i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de-DE" i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de-DE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de-DE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de-DE" i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sSub>
                                <m:sSubPr>
                                  <m:ctrlPr>
                                    <a:rPr lang="de-DE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𝑚𝑎𝑥</m:t>
                                  </m:r>
                                </m:sub>
                              </m:sSub>
                              <m:r>
                                <a:rPr lang="de-DE" i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sSub>
                                <m:sSubPr>
                                  <m:ctrlPr>
                                    <a:rPr lang="de-DE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  <m:r>
                                    <a:rPr lang="de-DE" i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  <m:r>
                                    <a:rPr lang="de-DE" i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de-DE" i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sSub>
                                <m:sSubPr>
                                  <m:ctrlPr>
                                    <a:rPr lang="de-DE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de-DE" i="0">
                                  <a:latin typeface="Cambria Math" panose="02040503050406030204" pitchFamily="18" charset="0"/>
                                </a:rPr>
                                <m:t>,  </m:t>
                              </m:r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de-DE" i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  <m:d>
                                <m:dPr>
                                  <m:ctrlPr>
                                    <a:rPr lang="de-DE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de-DE" i="0">
                                  <a:latin typeface="Cambria Math" panose="02040503050406030204" pitchFamily="18" charset="0"/>
                                </a:rPr>
                                <m:t>&gt;0°∧</m:t>
                              </m:r>
                              <m:func>
                                <m:func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 i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  <m:d>
                                <m:dPr>
                                  <m:ctrlPr>
                                    <a:rPr lang="de-DE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  <m:r>
                                    <a:rPr lang="de-DE" i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  <m:r>
                                    <a:rPr lang="de-DE" i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de-DE" i="0">
                                  <a:latin typeface="Cambria Math" panose="02040503050406030204" pitchFamily="18" charset="0"/>
                                </a:rPr>
                                <m:t>&gt;0</m:t>
                              </m:r>
                            </m:e>
                            <m:e>
                              <m:r>
                                <a:rPr lang="de-DE" i="0">
                                  <a:latin typeface="Cambria Math" panose="02040503050406030204" pitchFamily="18" charset="0"/>
                                </a:rPr>
                                <m:t>&amp;0,  </m:t>
                              </m:r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𝑒𝑙𝑠𝑒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DA4C2332-C0E5-E795-0D95-3B794BEDA4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4730" y="1244350"/>
                <a:ext cx="6974540" cy="572914"/>
              </a:xfrm>
              <a:prstGeom prst="rect">
                <a:avLst/>
              </a:prstGeom>
              <a:blipFill>
                <a:blip r:embed="rId5"/>
                <a:stretch>
                  <a:fillRect t="-179787" b="-26489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Grafik 7" descr="Ein Bild, das Schrift, Grafiken, Logo, Text enthält.&#10;&#10;Automatisch generierte Beschreibung">
            <a:extLst>
              <a:ext uri="{FF2B5EF4-FFF2-40B4-BE49-F238E27FC236}">
                <a16:creationId xmlns:a16="http://schemas.microsoft.com/office/drawing/2014/main" id="{74441397-DAB1-3516-3ECA-840B7D03F3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47437" y="899714"/>
            <a:ext cx="1062094" cy="236021"/>
          </a:xfrm>
          <a:prstGeom prst="rect">
            <a:avLst/>
          </a:prstGeom>
        </p:spPr>
      </p:pic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0FACE87C-1644-05A2-236B-8D91C2ECF366}"/>
              </a:ext>
            </a:extLst>
          </p:cNvPr>
          <p:cNvGrpSpPr/>
          <p:nvPr/>
        </p:nvGrpSpPr>
        <p:grpSpPr>
          <a:xfrm>
            <a:off x="5632704" y="106814"/>
            <a:ext cx="1405130" cy="1028700"/>
            <a:chOff x="0" y="0"/>
            <a:chExt cx="5656810" cy="6263641"/>
          </a:xfrm>
        </p:grpSpPr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57AD5CB7-E321-ECCC-7CB0-D46B2C86E6FD}"/>
                </a:ext>
              </a:extLst>
            </p:cNvPr>
            <p:cNvSpPr/>
            <p:nvPr/>
          </p:nvSpPr>
          <p:spPr>
            <a:xfrm>
              <a:off x="0" y="0"/>
              <a:ext cx="5656810" cy="6263641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 w="12700" cap="flat" cmpd="sng" algn="ctr">
              <a:solidFill>
                <a:srgbClr val="4472C4">
                  <a:shade val="15000"/>
                </a:srgbClr>
              </a:solidFill>
              <a:prstDash val="lgDashDot"/>
              <a:miter lim="800000"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2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endParaRPr>
            </a:p>
          </p:txBody>
        </p:sp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C8218DD7-096A-DDB2-2797-B968D76C55EA}"/>
                </a:ext>
              </a:extLst>
            </p:cNvPr>
            <p:cNvSpPr/>
            <p:nvPr/>
          </p:nvSpPr>
          <p:spPr>
            <a:xfrm>
              <a:off x="45719" y="365761"/>
              <a:ext cx="3861263" cy="4655127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 w="12700" cap="flat" cmpd="sng" algn="ctr">
              <a:solidFill>
                <a:srgbClr val="4472C4">
                  <a:shade val="15000"/>
                </a:srgbClr>
              </a:solidFill>
              <a:prstDash val="lgDashDot"/>
              <a:miter lim="800000"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2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endParaRPr>
            </a:p>
          </p:txBody>
        </p:sp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D4F0875C-1C64-9C3F-70E2-CD102873B8A0}"/>
                </a:ext>
              </a:extLst>
            </p:cNvPr>
            <p:cNvSpPr/>
            <p:nvPr/>
          </p:nvSpPr>
          <p:spPr>
            <a:xfrm>
              <a:off x="87283" y="731521"/>
              <a:ext cx="2007524" cy="2992582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 w="12700" cap="flat" cmpd="sng" algn="ctr">
              <a:solidFill>
                <a:srgbClr val="4472C4">
                  <a:shade val="15000"/>
                </a:srgbClr>
              </a:solidFill>
              <a:prstDash val="lgDashDot"/>
              <a:miter lim="800000"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2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endParaRPr>
            </a:p>
          </p:txBody>
        </p:sp>
        <p:grpSp>
          <p:nvGrpSpPr>
            <p:cNvPr id="13" name="Gruppieren 12">
              <a:extLst>
                <a:ext uri="{FF2B5EF4-FFF2-40B4-BE49-F238E27FC236}">
                  <a16:creationId xmlns:a16="http://schemas.microsoft.com/office/drawing/2014/main" id="{3C9E810C-4BA7-83F9-4EDC-A5F8B2C68E56}"/>
                </a:ext>
              </a:extLst>
            </p:cNvPr>
            <p:cNvGrpSpPr/>
            <p:nvPr/>
          </p:nvGrpSpPr>
          <p:grpSpPr>
            <a:xfrm>
              <a:off x="282632" y="1115488"/>
              <a:ext cx="5213466" cy="5075324"/>
              <a:chOff x="282632" y="1115488"/>
              <a:chExt cx="5213466" cy="5075324"/>
            </a:xfrm>
          </p:grpSpPr>
          <p:sp>
            <p:nvSpPr>
              <p:cNvPr id="14" name="Rechteck 13">
                <a:extLst>
                  <a:ext uri="{FF2B5EF4-FFF2-40B4-BE49-F238E27FC236}">
                    <a16:creationId xmlns:a16="http://schemas.microsoft.com/office/drawing/2014/main" id="{F106B316-DE4B-6681-2B35-95535802FE1C}"/>
                  </a:ext>
                </a:extLst>
              </p:cNvPr>
              <p:cNvSpPr/>
              <p:nvPr/>
            </p:nvSpPr>
            <p:spPr>
              <a:xfrm>
                <a:off x="4166060" y="1447801"/>
                <a:ext cx="1330038" cy="897773"/>
              </a:xfrm>
              <a:prstGeom prst="rect">
                <a:avLst/>
              </a:prstGeom>
              <a:solidFill>
                <a:srgbClr val="5B9BD5"/>
              </a:solidFill>
              <a:ln w="12700" cap="flat" cmpd="sng" algn="ctr">
                <a:solidFill>
                  <a:srgbClr val="4472C4">
                    <a:shade val="15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3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2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Times New Roman" panose="02020603050405020304" pitchFamily="18" charset="0"/>
                  <a:cs typeface="+mn-cs"/>
                </a:endParaRPr>
              </a:p>
            </p:txBody>
          </p:sp>
          <p:sp>
            <p:nvSpPr>
              <p:cNvPr id="15" name="Rechteck 14">
                <a:extLst>
                  <a:ext uri="{FF2B5EF4-FFF2-40B4-BE49-F238E27FC236}">
                    <a16:creationId xmlns:a16="http://schemas.microsoft.com/office/drawing/2014/main" id="{BFB3346C-4033-6EF1-DDA5-6EBF614E5668}"/>
                  </a:ext>
                </a:extLst>
              </p:cNvPr>
              <p:cNvSpPr/>
              <p:nvPr/>
            </p:nvSpPr>
            <p:spPr>
              <a:xfrm>
                <a:off x="2376745" y="5293041"/>
                <a:ext cx="1330038" cy="897771"/>
              </a:xfrm>
              <a:prstGeom prst="rect">
                <a:avLst/>
              </a:prstGeom>
              <a:solidFill>
                <a:srgbClr val="FF717B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3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2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Times New Roman" panose="02020603050405020304" pitchFamily="18" charset="0"/>
                  <a:cs typeface="+mn-cs"/>
                </a:endParaRPr>
              </a:p>
            </p:txBody>
          </p:sp>
          <p:grpSp>
            <p:nvGrpSpPr>
              <p:cNvPr id="16" name="Gruppieren 15">
                <a:extLst>
                  <a:ext uri="{FF2B5EF4-FFF2-40B4-BE49-F238E27FC236}">
                    <a16:creationId xmlns:a16="http://schemas.microsoft.com/office/drawing/2014/main" id="{7987D6F1-6347-5DDB-F867-07263DFF857A}"/>
                  </a:ext>
                </a:extLst>
              </p:cNvPr>
              <p:cNvGrpSpPr/>
              <p:nvPr/>
            </p:nvGrpSpPr>
            <p:grpSpPr>
              <a:xfrm>
                <a:off x="282632" y="1115488"/>
                <a:ext cx="3424151" cy="3793578"/>
                <a:chOff x="282632" y="1115488"/>
                <a:chExt cx="3424151" cy="3793578"/>
              </a:xfrm>
            </p:grpSpPr>
            <p:sp>
              <p:nvSpPr>
                <p:cNvPr id="17" name="Rechteck 16">
                  <a:extLst>
                    <a:ext uri="{FF2B5EF4-FFF2-40B4-BE49-F238E27FC236}">
                      <a16:creationId xmlns:a16="http://schemas.microsoft.com/office/drawing/2014/main" id="{2D6DD466-1CF6-71D4-EF25-D8D9AE628314}"/>
                    </a:ext>
                  </a:extLst>
                </p:cNvPr>
                <p:cNvSpPr/>
                <p:nvPr/>
              </p:nvSpPr>
              <p:spPr>
                <a:xfrm>
                  <a:off x="1482090" y="4011295"/>
                  <a:ext cx="1330036" cy="897771"/>
                </a:xfrm>
                <a:prstGeom prst="rect">
                  <a:avLst/>
                </a:prstGeom>
                <a:solidFill>
                  <a:srgbClr val="B482DA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3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e-DE" sz="12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Times New Roman" panose="02020603050405020304" pitchFamily="18" charset="0"/>
                    <a:cs typeface="+mn-cs"/>
                  </a:endParaRPr>
                </a:p>
              </p:txBody>
            </p:sp>
            <p:sp>
              <p:nvSpPr>
                <p:cNvPr id="18" name="Rechteck 17">
                  <a:extLst>
                    <a:ext uri="{FF2B5EF4-FFF2-40B4-BE49-F238E27FC236}">
                      <a16:creationId xmlns:a16="http://schemas.microsoft.com/office/drawing/2014/main" id="{14B9BA58-1561-2A1C-8D9E-70904CD035A0}"/>
                    </a:ext>
                  </a:extLst>
                </p:cNvPr>
                <p:cNvSpPr/>
                <p:nvPr/>
              </p:nvSpPr>
              <p:spPr>
                <a:xfrm>
                  <a:off x="2376745" y="2729549"/>
                  <a:ext cx="1330038" cy="897771"/>
                </a:xfrm>
                <a:prstGeom prst="rect">
                  <a:avLst/>
                </a:prstGeom>
                <a:solidFill>
                  <a:srgbClr val="92D050"/>
                </a:solidFill>
                <a:ln w="12700" cap="flat" cmpd="sng" algn="ctr">
                  <a:solidFill>
                    <a:srgbClr val="4472C4">
                      <a:shade val="15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3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e-DE" sz="12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Times New Roman" panose="02020603050405020304" pitchFamily="18" charset="0"/>
                    <a:cs typeface="+mn-cs"/>
                  </a:endParaRPr>
                </a:p>
              </p:txBody>
            </p:sp>
            <p:grpSp>
              <p:nvGrpSpPr>
                <p:cNvPr id="19" name="Gruppieren 18">
                  <a:extLst>
                    <a:ext uri="{FF2B5EF4-FFF2-40B4-BE49-F238E27FC236}">
                      <a16:creationId xmlns:a16="http://schemas.microsoft.com/office/drawing/2014/main" id="{CD84160A-F7B8-DD24-2857-4E9487B2A7C1}"/>
                    </a:ext>
                  </a:extLst>
                </p:cNvPr>
                <p:cNvGrpSpPr/>
                <p:nvPr/>
              </p:nvGrpSpPr>
              <p:grpSpPr>
                <a:xfrm>
                  <a:off x="282632" y="1115488"/>
                  <a:ext cx="1634838" cy="2511832"/>
                  <a:chOff x="282632" y="1115488"/>
                  <a:chExt cx="1634837" cy="2511832"/>
                </a:xfrm>
              </p:grpSpPr>
              <p:sp>
                <p:nvSpPr>
                  <p:cNvPr id="20" name="Rechteck 19">
                    <a:extLst>
                      <a:ext uri="{FF2B5EF4-FFF2-40B4-BE49-F238E27FC236}">
                        <a16:creationId xmlns:a16="http://schemas.microsoft.com/office/drawing/2014/main" id="{FCC265C7-F910-CCA6-1A8B-BD71F7E36F5E}"/>
                      </a:ext>
                    </a:extLst>
                  </p:cNvPr>
                  <p:cNvSpPr/>
                  <p:nvPr/>
                </p:nvSpPr>
                <p:spPr>
                  <a:xfrm>
                    <a:off x="587432" y="2729549"/>
                    <a:ext cx="1330037" cy="897771"/>
                  </a:xfrm>
                  <a:prstGeom prst="rect">
                    <a:avLst/>
                  </a:prstGeom>
                  <a:solidFill>
                    <a:srgbClr val="ED7D31"/>
                  </a:solidFill>
                  <a:ln w="127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3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de-DE" sz="1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ysClr val="window" lastClr="FFFFFF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Times New Roman" panose="02020603050405020304" pitchFamily="18" charset="0"/>
                      <a:cs typeface="+mn-cs"/>
                    </a:endParaRPr>
                  </a:p>
                </p:txBody>
              </p:sp>
              <p:grpSp>
                <p:nvGrpSpPr>
                  <p:cNvPr id="21" name="Gruppieren 20">
                    <a:extLst>
                      <a:ext uri="{FF2B5EF4-FFF2-40B4-BE49-F238E27FC236}">
                        <a16:creationId xmlns:a16="http://schemas.microsoft.com/office/drawing/2014/main" id="{CD10CA02-AA13-B159-17BE-4076356BA991}"/>
                      </a:ext>
                    </a:extLst>
                  </p:cNvPr>
                  <p:cNvGrpSpPr/>
                  <p:nvPr/>
                </p:nvGrpSpPr>
                <p:grpSpPr>
                  <a:xfrm>
                    <a:off x="282632" y="1115488"/>
                    <a:ext cx="1634837" cy="1202570"/>
                    <a:chOff x="282632" y="1115489"/>
                    <a:chExt cx="1634837" cy="1202572"/>
                  </a:xfrm>
                  <a:solidFill>
                    <a:srgbClr val="E7E6E6">
                      <a:lumMod val="90000"/>
                    </a:srgbClr>
                  </a:solidFill>
                </p:grpSpPr>
                <p:sp>
                  <p:nvSpPr>
                    <p:cNvPr id="22" name="Rechteck 21">
                      <a:extLst>
                        <a:ext uri="{FF2B5EF4-FFF2-40B4-BE49-F238E27FC236}">
                          <a16:creationId xmlns:a16="http://schemas.microsoft.com/office/drawing/2014/main" id="{AEC43CD8-1F4D-A1EC-2316-8D39F4F919F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2632" y="1115489"/>
                      <a:ext cx="1330037" cy="897772"/>
                    </a:xfrm>
                    <a:prstGeom prst="rect">
                      <a:avLst/>
                    </a:prstGeom>
                    <a:grpFill/>
                    <a:ln w="12700" cap="flat" cmpd="sng" algn="ctr">
                      <a:solidFill>
                        <a:sysClr val="windowText" lastClr="000000"/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DE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ysClr val="window" lastClr="FFFFFF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3" name="Rechteck 22">
                      <a:extLst>
                        <a:ext uri="{FF2B5EF4-FFF2-40B4-BE49-F238E27FC236}">
                          <a16:creationId xmlns:a16="http://schemas.microsoft.com/office/drawing/2014/main" id="{083C310F-9D87-9810-EC45-C6A1C8DA2AA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35032" y="1267889"/>
                      <a:ext cx="1330037" cy="897772"/>
                    </a:xfrm>
                    <a:prstGeom prst="rect">
                      <a:avLst/>
                    </a:prstGeom>
                    <a:grpFill/>
                    <a:ln w="12700" cap="flat" cmpd="sng" algn="ctr">
                      <a:solidFill>
                        <a:sysClr val="windowText" lastClr="000000"/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DE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ysClr val="window" lastClr="FFFFFF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4" name="Rechteck 23">
                      <a:extLst>
                        <a:ext uri="{FF2B5EF4-FFF2-40B4-BE49-F238E27FC236}">
                          <a16:creationId xmlns:a16="http://schemas.microsoft.com/office/drawing/2014/main" id="{0895E3B7-3116-EB7D-ACE6-EF61328213C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7432" y="1420289"/>
                      <a:ext cx="1330037" cy="897772"/>
                    </a:xfrm>
                    <a:prstGeom prst="rect">
                      <a:avLst/>
                    </a:prstGeom>
                    <a:grpFill/>
                    <a:ln w="12700" cap="flat" cmpd="sng" algn="ctr">
                      <a:solidFill>
                        <a:sysClr val="windowText" lastClr="000000"/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DE" sz="12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ysClr val="window" lastClr="FFFFFF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+mn-cs"/>
                      </a:endParaRPr>
                    </a:p>
                  </p:txBody>
                </p:sp>
              </p:grpSp>
            </p:grpSp>
          </p:grpSp>
        </p:grpSp>
      </p:grpSp>
      <p:sp>
        <p:nvSpPr>
          <p:cNvPr id="25" name="Rechteck 24">
            <a:extLst>
              <a:ext uri="{FF2B5EF4-FFF2-40B4-BE49-F238E27FC236}">
                <a16:creationId xmlns:a16="http://schemas.microsoft.com/office/drawing/2014/main" id="{75FC19A6-9430-0B26-EA83-0EAA7A8D5FEE}"/>
              </a:ext>
            </a:extLst>
          </p:cNvPr>
          <p:cNvSpPr/>
          <p:nvPr/>
        </p:nvSpPr>
        <p:spPr>
          <a:xfrm>
            <a:off x="5672379" y="260008"/>
            <a:ext cx="472506" cy="2650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72875054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8E195C4286BD940931516A21338F253" ma:contentTypeVersion="6" ma:contentTypeDescription="Create a new document." ma:contentTypeScope="" ma:versionID="27a80634caed351c9d7d2f400ac3fe32">
  <xsd:schema xmlns:xsd="http://www.w3.org/2001/XMLSchema" xmlns:xs="http://www.w3.org/2001/XMLSchema" xmlns:p="http://schemas.microsoft.com/office/2006/metadata/properties" xmlns:ns3="641fe7eb-8ffe-4457-b3f2-1dd012dd6272" targetNamespace="http://schemas.microsoft.com/office/2006/metadata/properties" ma:root="true" ma:fieldsID="8b19cbc57936d44f5e0bfad9c1e512f0" ns3:_="">
    <xsd:import namespace="641fe7eb-8ffe-4457-b3f2-1dd012dd6272"/>
    <xsd:element name="properties">
      <xsd:complexType>
        <xsd:sequence>
          <xsd:element name="documentManagement">
            <xsd:complexType>
              <xsd:all>
                <xsd:element ref="ns3:MediaServiceDateTaken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41fe7eb-8ffe-4457-b3f2-1dd012dd6272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_activity" ma:index="13" nillable="true" ma:displayName="_activity" ma:hidden="true" ma:internalName="_activity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641fe7eb-8ffe-4457-b3f2-1dd012dd6272" xsi:nil="true"/>
  </documentManagement>
</p:properties>
</file>

<file path=customXml/itemProps1.xml><?xml version="1.0" encoding="utf-8"?>
<ds:datastoreItem xmlns:ds="http://schemas.openxmlformats.org/officeDocument/2006/customXml" ds:itemID="{075EA08F-03B3-4EEC-9DC7-1D32D69F80AE}">
  <ds:schemaRefs>
    <ds:schemaRef ds:uri="641fe7eb-8ffe-4457-b3f2-1dd012dd6272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7202ED2F-823A-4439-961C-500A34B7123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5083F8E-C160-48EF-B95A-56D71BE72FEA}">
  <ds:schemaRefs>
    <ds:schemaRef ds:uri="http://schemas.microsoft.com/office/2006/metadata/properties"/>
    <ds:schemaRef ds:uri="http://purl.org/dc/dcmitype/"/>
    <ds:schemaRef ds:uri="641fe7eb-8ffe-4457-b3f2-1dd012dd6272"/>
    <ds:schemaRef ds:uri="http://schemas.microsoft.com/office/2006/documentManagement/types"/>
    <ds:schemaRef ds:uri="http://schemas.openxmlformats.org/package/2006/metadata/core-properties"/>
    <ds:schemaRef ds:uri="http://schemas.microsoft.com/office/infopath/2007/PartnerControls"/>
    <ds:schemaRef ds:uri="http://www.w3.org/XML/1998/namespace"/>
    <ds:schemaRef ds:uri="http://purl.org/dc/terms/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1018</Words>
  <Application>Microsoft Office PowerPoint</Application>
  <PresentationFormat>Bildschirmpräsentation (16:9)</PresentationFormat>
  <Paragraphs>252</Paragraphs>
  <Slides>21</Slides>
  <Notes>21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21</vt:i4>
      </vt:variant>
    </vt:vector>
  </HeadingPairs>
  <TitlesOfParts>
    <vt:vector size="28" baseType="lpstr">
      <vt:lpstr>Arial</vt:lpstr>
      <vt:lpstr>Calibri</vt:lpstr>
      <vt:lpstr>Cambria Math</vt:lpstr>
      <vt:lpstr>Jost</vt:lpstr>
      <vt:lpstr>Jost Medium</vt:lpstr>
      <vt:lpstr>Times New Roman</vt:lpstr>
      <vt:lpstr>Simple Light</vt:lpstr>
      <vt:lpstr>DESIGN AND OPTIMIZATION FINAL PROJECT PV Power Matching</vt:lpstr>
      <vt:lpstr>Motivation</vt:lpstr>
      <vt:lpstr>Model Overview</vt:lpstr>
      <vt:lpstr>Demand</vt:lpstr>
      <vt:lpstr>Panel Model</vt:lpstr>
      <vt:lpstr>Sun Model</vt:lpstr>
      <vt:lpstr>Panel Model – Angle of incidence</vt:lpstr>
      <vt:lpstr>Panel Model – Atmosphere </vt:lpstr>
      <vt:lpstr>Panel Model – Consolidation </vt:lpstr>
      <vt:lpstr>Photovoltaic system model</vt:lpstr>
      <vt:lpstr>Battery Model</vt:lpstr>
      <vt:lpstr>Supply system model</vt:lpstr>
      <vt:lpstr>Grid load model</vt:lpstr>
      <vt:lpstr>Optimization</vt:lpstr>
      <vt:lpstr>Results – System w/o battery Statistical runs</vt:lpstr>
      <vt:lpstr>Results – System w/o battery Different costs</vt:lpstr>
      <vt:lpstr>Results – System w/o battery Different costs</vt:lpstr>
      <vt:lpstr>Results – System with battery Statistical runs</vt:lpstr>
      <vt:lpstr>Results – System with battery Different costs</vt:lpstr>
      <vt:lpstr>Results – System with battery Different costs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FUTURE ENERGY TRANSFORMATION SCENARIOS IN REYKJAVÍK</dc:title>
  <dc:creator>Leander Merbecks</dc:creator>
  <cp:lastModifiedBy>Leander Merbecks - HI</cp:lastModifiedBy>
  <cp:revision>21</cp:revision>
  <dcterms:modified xsi:type="dcterms:W3CDTF">2024-11-20T17:11:59Z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0x01010088E195C4286BD940931516A21338F253</vt:lpwstr>
  </property>
</Properties>
</file>